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96" r:id="rId2"/>
    <p:sldId id="524" r:id="rId3"/>
    <p:sldId id="541" r:id="rId4"/>
    <p:sldId id="529" r:id="rId5"/>
    <p:sldId id="536" r:id="rId6"/>
    <p:sldId id="538" r:id="rId7"/>
    <p:sldId id="548" r:id="rId8"/>
    <p:sldId id="550" r:id="rId9"/>
    <p:sldId id="549" r:id="rId10"/>
    <p:sldId id="546" r:id="rId11"/>
    <p:sldId id="544" r:id="rId12"/>
    <p:sldId id="542" r:id="rId13"/>
    <p:sldId id="540" r:id="rId14"/>
    <p:sldId id="526" r:id="rId15"/>
    <p:sldId id="547" r:id="rId16"/>
    <p:sldId id="539" r:id="rId17"/>
    <p:sldId id="519" r:id="rId18"/>
    <p:sldId id="551" r:id="rId19"/>
    <p:sldId id="552" r:id="rId20"/>
    <p:sldId id="555" r:id="rId21"/>
    <p:sldId id="553" r:id="rId22"/>
    <p:sldId id="554" r:id="rId23"/>
  </p:sldIdLst>
  <p:sldSz cx="10691813" cy="7559675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3" userDrawn="1">
          <p15:clr>
            <a:srgbClr val="A4A3A4"/>
          </p15:clr>
        </p15:guide>
        <p15:guide id="2" pos="533" userDrawn="1">
          <p15:clr>
            <a:srgbClr val="A4A3A4"/>
          </p15:clr>
        </p15:guide>
        <p15:guide id="3" pos="1077" userDrawn="1">
          <p15:clr>
            <a:srgbClr val="A4A3A4"/>
          </p15:clr>
        </p15:guide>
        <p15:guide id="4" orient="horz" pos="9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орина Екатерина Леонидовна" initials="ГЕЛ" lastIdx="2" clrIdx="0">
    <p:extLst>
      <p:ext uri="{19B8F6BF-5375-455C-9EA6-DF929625EA0E}">
        <p15:presenceInfo xmlns:p15="http://schemas.microsoft.com/office/powerpoint/2012/main" userId="S-1-5-21-2542494797-2759003736-1566031932-20664" providerId="AD"/>
      </p:ext>
    </p:extLst>
  </p:cmAuthor>
  <p:cmAuthor id="2" name="extrena" initials="e" lastIdx="7" clrIdx="1">
    <p:extLst>
      <p:ext uri="{19B8F6BF-5375-455C-9EA6-DF929625EA0E}">
        <p15:presenceInfo xmlns:p15="http://schemas.microsoft.com/office/powerpoint/2012/main" userId="extre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2212"/>
    <a:srgbClr val="ED5338"/>
    <a:srgbClr val="F7F2E5"/>
    <a:srgbClr val="000000"/>
    <a:srgbClr val="C59368"/>
    <a:srgbClr val="959595"/>
    <a:srgbClr val="EDD8C2"/>
    <a:srgbClr val="F2ECDE"/>
    <a:srgbClr val="F79647"/>
    <a:srgbClr val="607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1" autoAdjust="0"/>
    <p:restoredTop sz="96374" autoAdjust="0"/>
  </p:normalViewPr>
  <p:slideViewPr>
    <p:cSldViewPr snapToGrid="0">
      <p:cViewPr varScale="1">
        <p:scale>
          <a:sx n="104" d="100"/>
          <a:sy n="104" d="100"/>
        </p:scale>
        <p:origin x="1410" y="114"/>
      </p:cViewPr>
      <p:guideLst>
        <p:guide orient="horz" pos="363"/>
        <p:guide pos="533"/>
        <p:guide pos="1077"/>
        <p:guide orient="horz" pos="9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26337-D0CD-48D6-A0E1-AD5861E1B0BF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FB82C-153F-4E5B-9C4D-5017BDDBB9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13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</p:spTree>
    <p:extLst>
      <p:ext uri="{BB962C8B-B14F-4D97-AF65-F5344CB8AC3E}">
        <p14:creationId xmlns:p14="http://schemas.microsoft.com/office/powerpoint/2010/main" val="607933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1976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1160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5610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95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5257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2197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22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198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4738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7630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98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5691" y="349217"/>
            <a:ext cx="1278856" cy="368413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837097" y="358775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</p:spTree>
    <p:extLst>
      <p:ext uri="{BB962C8B-B14F-4D97-AF65-F5344CB8AC3E}">
        <p14:creationId xmlns:p14="http://schemas.microsoft.com/office/powerpoint/2010/main" val="980693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121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56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5691" y="349217"/>
            <a:ext cx="1278856" cy="368413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837097" y="358775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</p:spTree>
    <p:extLst>
      <p:ext uri="{BB962C8B-B14F-4D97-AF65-F5344CB8AC3E}">
        <p14:creationId xmlns:p14="http://schemas.microsoft.com/office/powerpoint/2010/main" val="3279387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453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518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938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15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799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923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62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 userDrawn="1"/>
        </p:nvSpPr>
        <p:spPr>
          <a:xfrm>
            <a:off x="10111425" y="7070327"/>
            <a:ext cx="418910" cy="418910"/>
          </a:xfrm>
          <a:prstGeom prst="ellipse">
            <a:avLst/>
          </a:prstGeom>
          <a:solidFill>
            <a:srgbClr val="F7F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0729D-6DE3-4785-BDC3-95AD7889F248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10089705" y="7127888"/>
            <a:ext cx="462349" cy="281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796126-9FE8-47CA-8F39-CFE5822E4F2F}" type="slidenum">
              <a:rPr lang="ru-RU" sz="1228" smtClean="0">
                <a:solidFill>
                  <a:srgbClr val="562212"/>
                </a:solidFill>
              </a:rPr>
              <a:pPr algn="ctr"/>
              <a:t>‹#›</a:t>
            </a:fld>
            <a:endParaRPr lang="ru-RU" sz="1228" dirty="0">
              <a:solidFill>
                <a:srgbClr val="5622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2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10" Type="http://schemas.openxmlformats.org/officeDocument/2006/relationships/image" Target="../media/image23.jpg"/><Relationship Id="rId4" Type="http://schemas.openxmlformats.org/officeDocument/2006/relationships/image" Target="../media/image15.emf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4.png"/><Relationship Id="rId7" Type="http://schemas.openxmlformats.org/officeDocument/2006/relationships/image" Target="../media/image13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15.emf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4.png"/><Relationship Id="rId7" Type="http://schemas.openxmlformats.org/officeDocument/2006/relationships/image" Target="../media/image13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15.emf"/><Relationship Id="rId4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1.emf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/>
          <a:srcRect t="29636" r="25088"/>
          <a:stretch/>
        </p:blipFill>
        <p:spPr>
          <a:xfrm>
            <a:off x="4046651" y="0"/>
            <a:ext cx="6645162" cy="6239912"/>
          </a:xfrm>
          <a:prstGeom prst="rect">
            <a:avLst/>
          </a:prstGeom>
        </p:spPr>
      </p:pic>
      <p:sp>
        <p:nvSpPr>
          <p:cNvPr id="23" name="Арка 22"/>
          <p:cNvSpPr/>
          <p:nvPr/>
        </p:nvSpPr>
        <p:spPr>
          <a:xfrm rot="18477485">
            <a:off x="-1053004" y="5176027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Арка 20"/>
          <p:cNvSpPr/>
          <p:nvPr/>
        </p:nvSpPr>
        <p:spPr>
          <a:xfrm rot="9900000">
            <a:off x="9037384" y="6190502"/>
            <a:ext cx="2473453" cy="2473453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lum contrast="-20000"/>
          </a:blip>
          <a:stretch>
            <a:fillRect/>
          </a:stretch>
        </p:blipFill>
        <p:spPr>
          <a:xfrm>
            <a:off x="6144029" y="-700745"/>
            <a:ext cx="1854042" cy="18534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1675" y="314036"/>
            <a:ext cx="813089" cy="218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058725" y="418499"/>
            <a:ext cx="3528209" cy="663571"/>
            <a:chOff x="958645" y="338545"/>
            <a:chExt cx="4988478" cy="938213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645" y="338545"/>
              <a:ext cx="857250" cy="93821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029171" y="499838"/>
              <a:ext cx="3917952" cy="679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МИНИСТЕРСТВО ЭКОНОМИЧЕСКОГО РАЗВИТИЯ РОССИЙСКОЙ ФЕДЕРАЦИИ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0012101" y="7084291"/>
            <a:ext cx="566252" cy="379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58725" y="2364771"/>
            <a:ext cx="7191657" cy="3186281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/>
          <a:srcRect l="82864"/>
          <a:stretch/>
        </p:blipFill>
        <p:spPr>
          <a:xfrm>
            <a:off x="8476000" y="2084142"/>
            <a:ext cx="1536099" cy="258237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265382" y="2787439"/>
            <a:ext cx="6870700" cy="202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defRPr/>
            </a:pP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Центр Мой бизнес - новый формат диалога с бизнесом</a:t>
            </a:r>
            <a:endParaRPr kumimoji="0" lang="ru-RU" sz="40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32403" y="256939"/>
            <a:ext cx="1534076" cy="525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3302" y="1167227"/>
            <a:ext cx="757153" cy="77942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815878" y="1212022"/>
            <a:ext cx="62009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ЭКОНОМИЧЕСКОГО</a:t>
            </a:r>
            <a:endParaRPr lang="en-US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/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РЕСПУБЛИКИ АЛТАЙ</a:t>
            </a:r>
          </a:p>
        </p:txBody>
      </p:sp>
    </p:spTree>
    <p:extLst>
      <p:ext uri="{BB962C8B-B14F-4D97-AF65-F5344CB8AC3E}">
        <p14:creationId xmlns:p14="http://schemas.microsoft.com/office/powerpoint/2010/main" val="2193403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D1122D-3A2A-40D3-A8F6-87D412F8C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Участие мастеров и ремесленников в выставках и фестивалях.  </a:t>
            </a:r>
          </a:p>
        </p:txBody>
      </p:sp>
      <p:pic>
        <p:nvPicPr>
          <p:cNvPr id="17" name="Объект 16">
            <a:extLst>
              <a:ext uri="{FF2B5EF4-FFF2-40B4-BE49-F238E27FC236}">
                <a16:creationId xmlns:a16="http://schemas.microsoft.com/office/drawing/2014/main" id="{64491D2E-2A72-4C32-AD8F-BEBF9002F9C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286" y="2012950"/>
            <a:ext cx="3596878" cy="4795838"/>
          </a:xfrm>
        </p:spPr>
      </p:pic>
      <p:pic>
        <p:nvPicPr>
          <p:cNvPr id="20" name="Объект 19">
            <a:extLst>
              <a:ext uri="{FF2B5EF4-FFF2-40B4-BE49-F238E27FC236}">
                <a16:creationId xmlns:a16="http://schemas.microsoft.com/office/drawing/2014/main" id="{543973D7-083A-41A8-AFB1-125B2A00F9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521" y="4256661"/>
            <a:ext cx="4543425" cy="2552127"/>
          </a:xfr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1D2C559-8EE6-4B4A-B2F4-755530706E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521" y="1996902"/>
            <a:ext cx="4543425" cy="212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40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D1122D-3A2A-40D3-A8F6-87D412F8C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Издан каталог народно-художественных промыслов Республики Алтай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D43A0230-9CFF-441C-ACEE-077C63192F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45" y="2012950"/>
            <a:ext cx="8820728" cy="4795838"/>
          </a:xfrm>
        </p:spPr>
      </p:pic>
    </p:spTree>
    <p:extLst>
      <p:ext uri="{BB962C8B-B14F-4D97-AF65-F5344CB8AC3E}">
        <p14:creationId xmlns:p14="http://schemas.microsoft.com/office/powerpoint/2010/main" val="1907834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D1122D-3A2A-40D3-A8F6-87D412F8C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Издан каталог народно-художественных промыслов Республики Алтай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A80F630-FA3F-4242-B142-C280CAA8FA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3" y="2012950"/>
            <a:ext cx="9125478" cy="4795838"/>
          </a:xfrm>
        </p:spPr>
      </p:pic>
    </p:spTree>
    <p:extLst>
      <p:ext uri="{BB962C8B-B14F-4D97-AF65-F5344CB8AC3E}">
        <p14:creationId xmlns:p14="http://schemas.microsoft.com/office/powerpoint/2010/main" val="2870009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/>
          <a:srcRect t="-77" r="218" b="-1"/>
          <a:stretch/>
        </p:blipFill>
        <p:spPr>
          <a:xfrm>
            <a:off x="9302065" y="6100324"/>
            <a:ext cx="2322296" cy="232851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29310" y="580224"/>
            <a:ext cx="8410705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Центр народно-художественных промыслов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7097" y="362864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>
              <a:solidFill>
                <a:prstClr val="white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79055" y="1085516"/>
            <a:ext cx="9402617" cy="6029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проводится по 10 разноуровневым направлениям:</a:t>
            </a:r>
          </a:p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Даты проведения сентябрь-октябрь 2021 г. </a:t>
            </a:r>
          </a:p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Художественная обработка кости и рога</a:t>
            </a:r>
          </a:p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Художественная обработка металлов</a:t>
            </a:r>
          </a:p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Художественная обработка камня </a:t>
            </a:r>
          </a:p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Художественная обработка кожи,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шорно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–седельные изделия</a:t>
            </a:r>
          </a:p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Ткачество на стане и ручное ткачество</a:t>
            </a:r>
          </a:p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Художественная обработка меха, изготовление традиционного головного убора Алтай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бӧрӱк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Художественная обработка дерева и других растительных материалов</a:t>
            </a:r>
          </a:p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ювелирных изделий </a:t>
            </a:r>
          </a:p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художественной керамики</a:t>
            </a:r>
          </a:p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изделий из войлока</a:t>
            </a:r>
          </a:p>
          <a:p>
            <a:pPr fontAlgn="base">
              <a:lnSpc>
                <a:spcPts val="1920"/>
              </a:lnSpc>
              <a:spcBef>
                <a:spcPts val="1800"/>
              </a:spcBef>
            </a:pP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19370" y="-1137057"/>
            <a:ext cx="3790733" cy="838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79" dirty="0">
                <a:solidFill>
                  <a:prstClr val="white"/>
                </a:solidFill>
              </a:rPr>
              <a:t>Иконки на каждый буллит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151515" y="1696292"/>
            <a:ext cx="586016" cy="560934"/>
            <a:chOff x="837097" y="1439863"/>
            <a:chExt cx="832866" cy="832866"/>
          </a:xfrm>
        </p:grpSpPr>
        <p:sp>
          <p:nvSpPr>
            <p:cNvPr id="23" name="Овал 22"/>
            <p:cNvSpPr/>
            <p:nvPr/>
          </p:nvSpPr>
          <p:spPr>
            <a:xfrm>
              <a:off x="837097" y="1439863"/>
              <a:ext cx="832866" cy="832866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2444" y="1561211"/>
              <a:ext cx="604097" cy="604434"/>
            </a:xfrm>
            <a:prstGeom prst="rect">
              <a:avLst/>
            </a:prstGeom>
          </p:spPr>
        </p:pic>
      </p:grpSp>
      <p:grpSp>
        <p:nvGrpSpPr>
          <p:cNvPr id="4" name="Группа 3"/>
          <p:cNvGrpSpPr/>
          <p:nvPr/>
        </p:nvGrpSpPr>
        <p:grpSpPr>
          <a:xfrm>
            <a:off x="191307" y="3810459"/>
            <a:ext cx="586016" cy="560934"/>
            <a:chOff x="837097" y="4487863"/>
            <a:chExt cx="832866" cy="832866"/>
          </a:xfrm>
        </p:grpSpPr>
        <p:sp>
          <p:nvSpPr>
            <p:cNvPr id="16" name="Овал 15"/>
            <p:cNvSpPr/>
            <p:nvPr/>
          </p:nvSpPr>
          <p:spPr>
            <a:xfrm>
              <a:off x="837097" y="4487863"/>
              <a:ext cx="832866" cy="832866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0542" y="4558867"/>
              <a:ext cx="566954" cy="637709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180693" y="2614124"/>
            <a:ext cx="586016" cy="560934"/>
            <a:chOff x="853640" y="2956826"/>
            <a:chExt cx="767585" cy="734731"/>
          </a:xfrm>
        </p:grpSpPr>
        <p:sp>
          <p:nvSpPr>
            <p:cNvPr id="30" name="Овал 29"/>
            <p:cNvSpPr/>
            <p:nvPr/>
          </p:nvSpPr>
          <p:spPr>
            <a:xfrm>
              <a:off x="853640" y="2956826"/>
              <a:ext cx="767585" cy="734731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6892" y="3052520"/>
              <a:ext cx="458599" cy="566936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180693" y="6198644"/>
            <a:ext cx="586016" cy="560934"/>
            <a:chOff x="837097" y="2398713"/>
            <a:chExt cx="832866" cy="832866"/>
          </a:xfrm>
        </p:grpSpPr>
        <p:sp>
          <p:nvSpPr>
            <p:cNvPr id="29" name="Овал 28"/>
            <p:cNvSpPr/>
            <p:nvPr/>
          </p:nvSpPr>
          <p:spPr>
            <a:xfrm>
              <a:off x="837097" y="2398713"/>
              <a:ext cx="832866" cy="832866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7969" y="2500402"/>
              <a:ext cx="637622" cy="639002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693" y="5002309"/>
            <a:ext cx="602458" cy="60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/>
          <a:srcRect t="-77" r="218" b="-1"/>
          <a:stretch/>
        </p:blipFill>
        <p:spPr>
          <a:xfrm>
            <a:off x="9302065" y="6100324"/>
            <a:ext cx="2322296" cy="232851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29310" y="580224"/>
            <a:ext cx="8410705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Региональный центр инжиниринга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7097" y="362864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  <p:sp>
        <p:nvSpPr>
          <p:cNvPr id="59" name="TextBox 58"/>
          <p:cNvSpPr txBox="1"/>
          <p:nvPr/>
        </p:nvSpPr>
        <p:spPr>
          <a:xfrm>
            <a:off x="979055" y="1085516"/>
            <a:ext cx="9402617" cy="4719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Предоставляет услуги:</a:t>
            </a:r>
          </a:p>
          <a:p>
            <a:endParaRPr lang="ru-RU" sz="1700" dirty="0">
              <a:solidFill>
                <a:srgbClr val="30140B"/>
              </a:solidFill>
              <a:latin typeface="Roboto"/>
            </a:endParaRPr>
          </a:p>
          <a:p>
            <a:endParaRPr lang="ru-RU" sz="1700" dirty="0">
              <a:solidFill>
                <a:srgbClr val="30140B"/>
              </a:solidFill>
              <a:latin typeface="Roboto"/>
            </a:endParaRPr>
          </a:p>
          <a:p>
            <a:r>
              <a:rPr lang="ru-RU" sz="1700" b="1" dirty="0">
                <a:solidFill>
                  <a:srgbClr val="30140B"/>
                </a:solidFill>
                <a:latin typeface="Roboto"/>
              </a:rPr>
              <a:t>Основной задачей РЦИ </a:t>
            </a:r>
            <a:r>
              <a:rPr lang="ru-RU" sz="1700" dirty="0">
                <a:solidFill>
                  <a:srgbClr val="30140B"/>
                </a:solidFill>
                <a:latin typeface="Roboto"/>
              </a:rPr>
              <a:t>является реализация мероприятий, направленных на комплексное повышение конкурентоспособности производственных и перерабатывающих предприятий малого и среднего предпринимательства на всех этапах жизненного цикла производства продукции.</a:t>
            </a:r>
          </a:p>
          <a:p>
            <a:endParaRPr lang="ru-RU" sz="1700" dirty="0">
              <a:solidFill>
                <a:srgbClr val="30140B"/>
              </a:solidFill>
              <a:latin typeface="Roboto"/>
            </a:endParaRPr>
          </a:p>
          <a:p>
            <a:endParaRPr lang="ru-RU" sz="1700" dirty="0">
              <a:solidFill>
                <a:srgbClr val="30140B"/>
              </a:solidFill>
              <a:latin typeface="Roboto"/>
            </a:endParaRPr>
          </a:p>
          <a:p>
            <a:endParaRPr lang="ru-RU" sz="1700" dirty="0">
              <a:solidFill>
                <a:srgbClr val="30140B"/>
              </a:solidFill>
              <a:latin typeface="Roboto"/>
            </a:endParaRPr>
          </a:p>
          <a:p>
            <a:r>
              <a:rPr lang="ru-RU" sz="1700" b="1" dirty="0">
                <a:solidFill>
                  <a:srgbClr val="30140B"/>
                </a:solidFill>
                <a:latin typeface="Roboto"/>
              </a:rPr>
              <a:t>Региональный центр инжиниринга предоставляет такие услуги </a:t>
            </a:r>
            <a:r>
              <a:rPr lang="ru-RU" sz="1700" dirty="0">
                <a:solidFill>
                  <a:srgbClr val="30140B"/>
                </a:solidFill>
                <a:latin typeface="Roboto"/>
              </a:rPr>
              <a:t>как проведение экспресс-оценки индекса технологической готовности, проведение технических аудитов на предприятиях МСП, проведение финансового или управленческого аудита на предприятиях МСП, разработка инвестиционных проектов развития МСП, составление бизнес-планов / ТЭО / разработка программ модернизации производства </a:t>
            </a:r>
          </a:p>
          <a:p>
            <a:pPr algn="l"/>
            <a:endParaRPr lang="ru-RU" sz="1600" b="1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285750" indent="-285750" fontAlgn="base">
              <a:lnSpc>
                <a:spcPts val="1920"/>
              </a:lnSpc>
              <a:spcBef>
                <a:spcPts val="1800"/>
              </a:spcBef>
              <a:buFontTx/>
              <a:buChar char="-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19370" y="-1137057"/>
            <a:ext cx="3790733" cy="838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79" dirty="0"/>
              <a:t>Иконки на каждый буллит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278764" y="2065896"/>
            <a:ext cx="586016" cy="560934"/>
            <a:chOff x="837097" y="1439863"/>
            <a:chExt cx="832866" cy="832866"/>
          </a:xfrm>
        </p:grpSpPr>
        <p:sp>
          <p:nvSpPr>
            <p:cNvPr id="23" name="Овал 22"/>
            <p:cNvSpPr/>
            <p:nvPr/>
          </p:nvSpPr>
          <p:spPr>
            <a:xfrm>
              <a:off x="837097" y="1439863"/>
              <a:ext cx="832866" cy="832866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2444" y="1561211"/>
              <a:ext cx="604097" cy="604434"/>
            </a:xfrm>
            <a:prstGeom prst="rect">
              <a:avLst/>
            </a:prstGeom>
          </p:spPr>
        </p:pic>
      </p:grpSp>
      <p:grpSp>
        <p:nvGrpSpPr>
          <p:cNvPr id="4" name="Группа 3"/>
          <p:cNvGrpSpPr/>
          <p:nvPr/>
        </p:nvGrpSpPr>
        <p:grpSpPr>
          <a:xfrm>
            <a:off x="275509" y="5350216"/>
            <a:ext cx="586016" cy="560934"/>
            <a:chOff x="837097" y="4487863"/>
            <a:chExt cx="832866" cy="832866"/>
          </a:xfrm>
        </p:grpSpPr>
        <p:sp>
          <p:nvSpPr>
            <p:cNvPr id="16" name="Овал 15"/>
            <p:cNvSpPr/>
            <p:nvPr/>
          </p:nvSpPr>
          <p:spPr>
            <a:xfrm>
              <a:off x="837097" y="4487863"/>
              <a:ext cx="832866" cy="832866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0542" y="4558867"/>
              <a:ext cx="566954" cy="637709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256180" y="3706237"/>
            <a:ext cx="586016" cy="560934"/>
            <a:chOff x="853640" y="2956826"/>
            <a:chExt cx="767585" cy="734731"/>
          </a:xfrm>
        </p:grpSpPr>
        <p:sp>
          <p:nvSpPr>
            <p:cNvPr id="30" name="Овал 29"/>
            <p:cNvSpPr/>
            <p:nvPr/>
          </p:nvSpPr>
          <p:spPr>
            <a:xfrm>
              <a:off x="853640" y="2956826"/>
              <a:ext cx="767585" cy="734731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6892" y="3052520"/>
              <a:ext cx="458599" cy="566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8779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/>
          <a:srcRect t="-77" r="218" b="-1"/>
          <a:stretch/>
        </p:blipFill>
        <p:spPr>
          <a:xfrm>
            <a:off x="9302065" y="6100324"/>
            <a:ext cx="2322296" cy="232851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29310" y="580224"/>
            <a:ext cx="8410705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Региональный центр инжиниринга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7097" y="362864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  <p:sp>
        <p:nvSpPr>
          <p:cNvPr id="59" name="TextBox 58"/>
          <p:cNvSpPr txBox="1"/>
          <p:nvPr/>
        </p:nvSpPr>
        <p:spPr>
          <a:xfrm>
            <a:off x="979055" y="1085516"/>
            <a:ext cx="9402617" cy="4765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Предоставляет услуги:</a:t>
            </a:r>
          </a:p>
          <a:p>
            <a:endParaRPr lang="ru-RU" sz="1700" dirty="0">
              <a:solidFill>
                <a:srgbClr val="30140B"/>
              </a:solidFill>
              <a:latin typeface="Roboto"/>
            </a:endParaRPr>
          </a:p>
          <a:p>
            <a:pPr algn="l"/>
            <a:endParaRPr lang="ru-RU" sz="1600" b="1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ru-RU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Промышленный коворкинг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Предоставление в аренду на льготной основе комплексов оборудования (Центров коллективного пользования):</a:t>
            </a:r>
            <a:br>
              <a:rPr lang="ru-RU" sz="1600" dirty="0"/>
            </a:br>
            <a:endParaRPr lang="ru-RU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Roboto" panose="02000000000000000000" pitchFamily="2" charset="0"/>
              </a:rPr>
              <a:t>П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ереработки лекарственного растительного сырья (сушка, измельчение и упаковка)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6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   Деревообработки (шлифование и резка);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ru-RU" sz="16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   Металлообработка (лазерная резка, гильотина, сварка, полимерное окрашивание и т.д.)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ru-RU" sz="16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   Упаковка товарного меда (гомогенизация и автоматическая упаковка)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ru-RU" sz="16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Roboto" panose="02000000000000000000" pitchFamily="2" charset="0"/>
              </a:rPr>
              <a:t>    Кондитерский цех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   Цех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капсулирования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(фасовка сухих смесей в капсулы)</a:t>
            </a:r>
          </a:p>
          <a:p>
            <a:pPr marL="285750" indent="-285750" fontAlgn="base">
              <a:lnSpc>
                <a:spcPts val="1920"/>
              </a:lnSpc>
              <a:spcBef>
                <a:spcPts val="1800"/>
              </a:spcBef>
              <a:buFontTx/>
              <a:buChar char="-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19370" y="-1137057"/>
            <a:ext cx="3790733" cy="838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79" dirty="0"/>
              <a:t>Иконки на каждый буллит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278764" y="2065896"/>
            <a:ext cx="586016" cy="560934"/>
            <a:chOff x="837097" y="1439863"/>
            <a:chExt cx="832866" cy="832866"/>
          </a:xfrm>
        </p:grpSpPr>
        <p:sp>
          <p:nvSpPr>
            <p:cNvPr id="23" name="Овал 22"/>
            <p:cNvSpPr/>
            <p:nvPr/>
          </p:nvSpPr>
          <p:spPr>
            <a:xfrm>
              <a:off x="837097" y="1439863"/>
              <a:ext cx="832866" cy="832866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2444" y="1561211"/>
              <a:ext cx="604097" cy="604434"/>
            </a:xfrm>
            <a:prstGeom prst="rect">
              <a:avLst/>
            </a:prstGeom>
          </p:spPr>
        </p:pic>
      </p:grpSp>
      <p:grpSp>
        <p:nvGrpSpPr>
          <p:cNvPr id="4" name="Группа 3"/>
          <p:cNvGrpSpPr/>
          <p:nvPr/>
        </p:nvGrpSpPr>
        <p:grpSpPr>
          <a:xfrm>
            <a:off x="275509" y="5350216"/>
            <a:ext cx="586016" cy="560934"/>
            <a:chOff x="837097" y="4487863"/>
            <a:chExt cx="832866" cy="832866"/>
          </a:xfrm>
        </p:grpSpPr>
        <p:sp>
          <p:nvSpPr>
            <p:cNvPr id="16" name="Овал 15"/>
            <p:cNvSpPr/>
            <p:nvPr/>
          </p:nvSpPr>
          <p:spPr>
            <a:xfrm>
              <a:off x="837097" y="4487863"/>
              <a:ext cx="832866" cy="832866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0542" y="4558867"/>
              <a:ext cx="566954" cy="637709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256180" y="3706237"/>
            <a:ext cx="586016" cy="560934"/>
            <a:chOff x="853640" y="2956826"/>
            <a:chExt cx="767585" cy="734731"/>
          </a:xfrm>
        </p:grpSpPr>
        <p:sp>
          <p:nvSpPr>
            <p:cNvPr id="30" name="Овал 29"/>
            <p:cNvSpPr/>
            <p:nvPr/>
          </p:nvSpPr>
          <p:spPr>
            <a:xfrm>
              <a:off x="853640" y="2956826"/>
              <a:ext cx="767585" cy="734731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6892" y="3052520"/>
              <a:ext cx="458599" cy="566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7652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D1122D-3A2A-40D3-A8F6-87D412F8C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Центр коллективного пользования оборудованием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911B664-1429-4BB1-B4D6-AC3C2F7670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31" y="1745095"/>
            <a:ext cx="9302375" cy="5043632"/>
          </a:xfrm>
        </p:spPr>
      </p:pic>
    </p:spTree>
    <p:extLst>
      <p:ext uri="{BB962C8B-B14F-4D97-AF65-F5344CB8AC3E}">
        <p14:creationId xmlns:p14="http://schemas.microsoft.com/office/powerpoint/2010/main" val="3363716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/>
          <a:srcRect t="-77" r="218" b="-1"/>
          <a:stretch/>
        </p:blipFill>
        <p:spPr>
          <a:xfrm>
            <a:off x="9302065" y="6100324"/>
            <a:ext cx="2322296" cy="232851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37097" y="362864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  <p:sp>
        <p:nvSpPr>
          <p:cNvPr id="59" name="TextBox 58"/>
          <p:cNvSpPr txBox="1"/>
          <p:nvPr/>
        </p:nvSpPr>
        <p:spPr>
          <a:xfrm>
            <a:off x="1631447" y="2236067"/>
            <a:ext cx="8103773" cy="4144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Центр «Мой бизнес» в Республике Алтай создан в рамках реализации Национального проекта «Малое и среднее предпринимательство и поддержка индивидуальной предпринимательской инициативы»</a:t>
            </a:r>
          </a:p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Расположен по адресу: г. Горно-Алтайск, ул. Комсомольская, 9</a:t>
            </a:r>
          </a:p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Сайт: Мойбизнес04.рф</a:t>
            </a:r>
          </a:p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Тел. +7 (388-22) 4-72-41</a:t>
            </a:r>
          </a:p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E-mail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binkra@yandex.ru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base">
              <a:lnSpc>
                <a:spcPts val="1920"/>
              </a:lnSpc>
              <a:spcBef>
                <a:spcPts val="1800"/>
              </a:spcBef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ts val="1920"/>
              </a:lnSpc>
              <a:spcBef>
                <a:spcPts val="1800"/>
              </a:spcBef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19370" y="-1137057"/>
            <a:ext cx="3790733" cy="838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79" dirty="0"/>
              <a:t>Иконки на каждый буллит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816112" y="1144010"/>
            <a:ext cx="586016" cy="560934"/>
            <a:chOff x="837097" y="1439863"/>
            <a:chExt cx="832866" cy="832866"/>
          </a:xfrm>
        </p:grpSpPr>
        <p:sp>
          <p:nvSpPr>
            <p:cNvPr id="23" name="Овал 22"/>
            <p:cNvSpPr/>
            <p:nvPr/>
          </p:nvSpPr>
          <p:spPr>
            <a:xfrm>
              <a:off x="837097" y="1439863"/>
              <a:ext cx="832866" cy="832866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2444" y="1561211"/>
              <a:ext cx="604097" cy="604434"/>
            </a:xfrm>
            <a:prstGeom prst="rect">
              <a:avLst/>
            </a:prstGeom>
          </p:spPr>
        </p:pic>
      </p:grpSp>
      <p:grpSp>
        <p:nvGrpSpPr>
          <p:cNvPr id="4" name="Группа 3"/>
          <p:cNvGrpSpPr/>
          <p:nvPr/>
        </p:nvGrpSpPr>
        <p:grpSpPr>
          <a:xfrm>
            <a:off x="776126" y="3583715"/>
            <a:ext cx="586016" cy="560934"/>
            <a:chOff x="837097" y="4487863"/>
            <a:chExt cx="832866" cy="832866"/>
          </a:xfrm>
        </p:grpSpPr>
        <p:sp>
          <p:nvSpPr>
            <p:cNvPr id="16" name="Овал 15"/>
            <p:cNvSpPr/>
            <p:nvPr/>
          </p:nvSpPr>
          <p:spPr>
            <a:xfrm>
              <a:off x="837097" y="4487863"/>
              <a:ext cx="832866" cy="832866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0542" y="4558867"/>
              <a:ext cx="566954" cy="637709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784709" y="2350950"/>
            <a:ext cx="586016" cy="560934"/>
            <a:chOff x="853640" y="2956826"/>
            <a:chExt cx="767585" cy="734731"/>
          </a:xfrm>
        </p:grpSpPr>
        <p:sp>
          <p:nvSpPr>
            <p:cNvPr id="30" name="Овал 29"/>
            <p:cNvSpPr/>
            <p:nvPr/>
          </p:nvSpPr>
          <p:spPr>
            <a:xfrm>
              <a:off x="853640" y="2956826"/>
              <a:ext cx="767585" cy="734731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6892" y="3052520"/>
              <a:ext cx="458599" cy="566936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767247" y="5718257"/>
            <a:ext cx="586016" cy="560934"/>
            <a:chOff x="837097" y="2398713"/>
            <a:chExt cx="832866" cy="832866"/>
          </a:xfrm>
        </p:grpSpPr>
        <p:sp>
          <p:nvSpPr>
            <p:cNvPr id="29" name="Овал 28"/>
            <p:cNvSpPr/>
            <p:nvPr/>
          </p:nvSpPr>
          <p:spPr>
            <a:xfrm>
              <a:off x="837097" y="2398713"/>
              <a:ext cx="832866" cy="832866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7969" y="2500402"/>
              <a:ext cx="637622" cy="639002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805" y="4581728"/>
            <a:ext cx="602458" cy="6024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4520" y="3591718"/>
            <a:ext cx="4565683" cy="34242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597" y="259652"/>
            <a:ext cx="2698967" cy="199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24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9ABD924-6AE6-4C23-8F9F-34DCFB0A3D78}"/>
              </a:ext>
            </a:extLst>
          </p:cNvPr>
          <p:cNvGrpSpPr/>
          <p:nvPr/>
        </p:nvGrpSpPr>
        <p:grpSpPr>
          <a:xfrm>
            <a:off x="8897984" y="232345"/>
            <a:ext cx="1460131" cy="414805"/>
            <a:chOff x="920709" y="2234968"/>
            <a:chExt cx="8532371" cy="2423584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1D4FC5FC-BD66-4C98-AB5F-5F2A0162EB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2864"/>
            <a:stretch/>
          </p:blipFill>
          <p:spPr>
            <a:xfrm>
              <a:off x="8011434" y="2234968"/>
              <a:ext cx="1441646" cy="2423584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7ECDC823-97A1-4446-94CB-0777094F8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709" y="2629589"/>
              <a:ext cx="6976492" cy="129519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760AEC5-A06F-452B-BA2D-31C525E8FADF}"/>
              </a:ext>
            </a:extLst>
          </p:cNvPr>
          <p:cNvSpPr txBox="1"/>
          <p:nvPr/>
        </p:nvSpPr>
        <p:spPr>
          <a:xfrm>
            <a:off x="1515124" y="521563"/>
            <a:ext cx="76615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Образовательные программы в 2022 году</a:t>
            </a:r>
            <a:endParaRPr lang="ru-RU" sz="2400" dirty="0"/>
          </a:p>
        </p:txBody>
      </p:sp>
      <p:graphicFrame>
        <p:nvGraphicFramePr>
          <p:cNvPr id="23" name="Таблица 23">
            <a:extLst>
              <a:ext uri="{FF2B5EF4-FFF2-40B4-BE49-F238E27FC236}">
                <a16:creationId xmlns:a16="http://schemas.microsoft.com/office/drawing/2014/main" id="{41533AAE-E287-4554-9658-EE8553CEFD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366224"/>
              </p:ext>
            </p:extLst>
          </p:nvPr>
        </p:nvGraphicFramePr>
        <p:xfrm>
          <a:off x="397164" y="983228"/>
          <a:ext cx="10058400" cy="6117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77381">
                  <a:extLst>
                    <a:ext uri="{9D8B030D-6E8A-4147-A177-3AD203B41FA5}">
                      <a16:colId xmlns:a16="http://schemas.microsoft.com/office/drawing/2014/main" val="2324738932"/>
                    </a:ext>
                  </a:extLst>
                </a:gridCol>
                <a:gridCol w="1681019">
                  <a:extLst>
                    <a:ext uri="{9D8B030D-6E8A-4147-A177-3AD203B41FA5}">
                      <a16:colId xmlns:a16="http://schemas.microsoft.com/office/drawing/2014/main" val="38074615"/>
                    </a:ext>
                  </a:extLst>
                </a:gridCol>
              </a:tblGrid>
              <a:tr h="22030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Название 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Даты проведения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в 2022году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505443"/>
                  </a:ext>
                </a:extLst>
              </a:tr>
              <a:tr h="6024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Бизнес-старт АГРО 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 - май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507028"/>
                  </a:ext>
                </a:extLst>
              </a:tr>
              <a:tr h="1454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Обучающие курсы «Туризм от А до Я»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 - июнь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1459"/>
                  </a:ext>
                </a:extLst>
              </a:tr>
              <a:tr h="4477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Курсы по охране труда и пожарной безопасности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35677"/>
                  </a:ext>
                </a:extLst>
              </a:tr>
              <a:tr h="701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Обучающие курсы на экскаваторщика и крановщика (мини тракторов и самоходных машин)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872584"/>
                  </a:ext>
                </a:extLst>
              </a:tr>
              <a:tr h="471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Акселерационная программа «Социальное предпринимательство»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Июнь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820503"/>
                  </a:ext>
                </a:extLst>
              </a:tr>
              <a:tr h="4433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Курсы по маркировке товаров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460515"/>
                  </a:ext>
                </a:extLst>
              </a:tr>
              <a:tr h="748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Курс «Школа гостеприимства» (поваров, барменов, горничных, официантов и аниматоров)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Март-апрель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808868"/>
                  </a:ext>
                </a:extLst>
              </a:tr>
              <a:tr h="13119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в сфере народных художественных промыслов по 10  обучающим программам  </a:t>
                      </a: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x-none" sz="20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обработка кожи</a:t>
                      </a:r>
                      <a:r>
                        <a:rPr lang="ru-RU" sz="20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2000" i="1" kern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металлов, кости и рога, камня,  ткачество на стане и ручное ткачество, обработка дерева и другие)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 - май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015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4221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3">
            <a:extLst>
              <a:ext uri="{FF2B5EF4-FFF2-40B4-BE49-F238E27FC236}">
                <a16:creationId xmlns:a16="http://schemas.microsoft.com/office/drawing/2014/main" id="{DA0790D6-71E7-4704-8177-053E4FE791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524800"/>
              </p:ext>
            </p:extLst>
          </p:nvPr>
        </p:nvGraphicFramePr>
        <p:xfrm>
          <a:off x="579791" y="1471096"/>
          <a:ext cx="9578109" cy="4974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9855">
                  <a:extLst>
                    <a:ext uri="{9D8B030D-6E8A-4147-A177-3AD203B41FA5}">
                      <a16:colId xmlns:a16="http://schemas.microsoft.com/office/drawing/2014/main" val="2324738932"/>
                    </a:ext>
                  </a:extLst>
                </a:gridCol>
                <a:gridCol w="2198254">
                  <a:extLst>
                    <a:ext uri="{9D8B030D-6E8A-4147-A177-3AD203B41FA5}">
                      <a16:colId xmlns:a16="http://schemas.microsoft.com/office/drawing/2014/main" val="38074615"/>
                    </a:ext>
                  </a:extLst>
                </a:gridCol>
              </a:tblGrid>
              <a:tr h="78395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Название 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Даты проведения в 2022году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505443"/>
                  </a:ext>
                </a:extLst>
              </a:tr>
              <a:tr h="10572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Обучающие курсы специалиста-мастера (маникюр, педикюр)</a:t>
                      </a:r>
                      <a:endParaRPr lang="ru-RU" sz="2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Март- апрель</a:t>
                      </a:r>
                      <a:endParaRPr lang="ru-RU" sz="2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507028"/>
                  </a:ext>
                </a:extLst>
              </a:tr>
              <a:tr h="653119">
                <a:tc>
                  <a:txBody>
                    <a:bodyPr/>
                    <a:lstStyle/>
                    <a:p>
                      <a:pPr marR="13335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Курсы на инструктора по горным лыжам и сноуборду</a:t>
                      </a:r>
                      <a:endParaRPr lang="ru-RU" sz="2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  <a:endParaRPr lang="ru-RU" sz="2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1459"/>
                  </a:ext>
                </a:extLst>
              </a:tr>
              <a:tr h="1057206">
                <a:tc>
                  <a:txBody>
                    <a:bodyPr/>
                    <a:lstStyle/>
                    <a:p>
                      <a:pPr marR="13335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Курсы на водителя снегохода и квадроцикла</a:t>
                      </a:r>
                      <a:endParaRPr lang="ru-RU" sz="2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Ноябрь-декабрь</a:t>
                      </a:r>
                      <a:endParaRPr lang="ru-RU" sz="2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35677"/>
                  </a:ext>
                </a:extLst>
              </a:tr>
              <a:tr h="907572">
                <a:tc>
                  <a:txBody>
                    <a:bodyPr/>
                    <a:lstStyle/>
                    <a:p>
                      <a:pPr marR="13335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Обучающие курсы SMM-Менеджера (Интернет-маркетинг)</a:t>
                      </a:r>
                      <a:endParaRPr lang="ru-RU" sz="2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Март-апрель</a:t>
                      </a:r>
                      <a:endParaRPr lang="ru-RU" sz="2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872584"/>
                  </a:ext>
                </a:extLst>
              </a:tr>
              <a:tr h="515281">
                <a:tc>
                  <a:txBody>
                    <a:bodyPr/>
                    <a:lstStyle/>
                    <a:p>
                      <a:pPr marR="13335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Курсы специалиста начало индустрии красоты</a:t>
                      </a:r>
                      <a:endParaRPr lang="ru-RU" sz="2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  <a:endParaRPr lang="ru-RU" sz="2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820503"/>
                  </a:ext>
                </a:extLst>
              </a:tr>
            </a:tbl>
          </a:graphicData>
        </a:graphic>
      </p:graphicFrame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FD9AE195-C5B2-4529-BE99-2BA95931D748}"/>
              </a:ext>
            </a:extLst>
          </p:cNvPr>
          <p:cNvGrpSpPr/>
          <p:nvPr/>
        </p:nvGrpSpPr>
        <p:grpSpPr>
          <a:xfrm>
            <a:off x="8897984" y="232345"/>
            <a:ext cx="1460131" cy="414805"/>
            <a:chOff x="920709" y="2234968"/>
            <a:chExt cx="8532371" cy="2423584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CCE86E2F-A0B4-4851-AFFB-5478B631BC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2864"/>
            <a:stretch/>
          </p:blipFill>
          <p:spPr>
            <a:xfrm>
              <a:off x="8011434" y="2234968"/>
              <a:ext cx="1441646" cy="2423584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B8013DF5-8481-44CB-8638-5B4B64BAC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709" y="2629589"/>
              <a:ext cx="6976492" cy="1295192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C3DF8B0-C185-47AD-9BD1-97B4D95D816B}"/>
              </a:ext>
            </a:extLst>
          </p:cNvPr>
          <p:cNvSpPr txBox="1"/>
          <p:nvPr/>
        </p:nvSpPr>
        <p:spPr>
          <a:xfrm>
            <a:off x="1801900" y="927703"/>
            <a:ext cx="76615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Образовательные программы в 2022 году</a:t>
            </a:r>
            <a:endParaRPr lang="ru-RU" sz="2400" dirty="0"/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4F32E08B-7C81-43DD-8566-BFA0F0D9D3EB}"/>
              </a:ext>
            </a:extLst>
          </p:cNvPr>
          <p:cNvGrpSpPr/>
          <p:nvPr/>
        </p:nvGrpSpPr>
        <p:grpSpPr>
          <a:xfrm>
            <a:off x="8909089" y="6798930"/>
            <a:ext cx="586016" cy="560934"/>
            <a:chOff x="837097" y="4487863"/>
            <a:chExt cx="832866" cy="832866"/>
          </a:xfrm>
        </p:grpSpPr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75C0C883-604C-4C26-AF08-CEFB1C05B93E}"/>
                </a:ext>
              </a:extLst>
            </p:cNvPr>
            <p:cNvSpPr/>
            <p:nvPr/>
          </p:nvSpPr>
          <p:spPr>
            <a:xfrm>
              <a:off x="837097" y="4487863"/>
              <a:ext cx="832866" cy="832866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C42DC351-F8D4-4B00-90EB-825EEBFCA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0542" y="4558867"/>
              <a:ext cx="566954" cy="637709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F21F5297-7AC3-4722-8E25-0A85426AFFE3}"/>
              </a:ext>
            </a:extLst>
          </p:cNvPr>
          <p:cNvGrpSpPr/>
          <p:nvPr/>
        </p:nvGrpSpPr>
        <p:grpSpPr>
          <a:xfrm>
            <a:off x="981147" y="6795120"/>
            <a:ext cx="586016" cy="560934"/>
            <a:chOff x="837097" y="1439863"/>
            <a:chExt cx="832866" cy="832866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EFA42202-889F-415C-8C71-D86E002A8239}"/>
                </a:ext>
              </a:extLst>
            </p:cNvPr>
            <p:cNvSpPr/>
            <p:nvPr/>
          </p:nvSpPr>
          <p:spPr>
            <a:xfrm>
              <a:off x="837097" y="1439863"/>
              <a:ext cx="832866" cy="832866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4EB49382-C1B9-4D6D-B690-E383F29F4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2444" y="1561211"/>
              <a:ext cx="604097" cy="604434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F23C340F-4C8E-48BE-94E0-8E8C6EA88032}"/>
              </a:ext>
            </a:extLst>
          </p:cNvPr>
          <p:cNvGrpSpPr/>
          <p:nvPr/>
        </p:nvGrpSpPr>
        <p:grpSpPr>
          <a:xfrm>
            <a:off x="4782829" y="6774358"/>
            <a:ext cx="586016" cy="560934"/>
            <a:chOff x="853640" y="2956826"/>
            <a:chExt cx="767585" cy="734731"/>
          </a:xfrm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F3775735-704C-416F-B745-7532D28D5857}"/>
                </a:ext>
              </a:extLst>
            </p:cNvPr>
            <p:cNvSpPr/>
            <p:nvPr/>
          </p:nvSpPr>
          <p:spPr>
            <a:xfrm>
              <a:off x="853640" y="2956826"/>
              <a:ext cx="767585" cy="734731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DC8259D5-F404-4146-BF3A-E7D680206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6892" y="3052520"/>
              <a:ext cx="458599" cy="566936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693C648A-DE86-4BB4-B162-CED32E057912}"/>
              </a:ext>
            </a:extLst>
          </p:cNvPr>
          <p:cNvGrpSpPr/>
          <p:nvPr/>
        </p:nvGrpSpPr>
        <p:grpSpPr>
          <a:xfrm>
            <a:off x="6930493" y="6816414"/>
            <a:ext cx="586016" cy="560934"/>
            <a:chOff x="837097" y="2398713"/>
            <a:chExt cx="832866" cy="832866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B10DBFDC-0287-48F3-ACC1-832250DE163B}"/>
                </a:ext>
              </a:extLst>
            </p:cNvPr>
            <p:cNvSpPr/>
            <p:nvPr/>
          </p:nvSpPr>
          <p:spPr>
            <a:xfrm>
              <a:off x="837097" y="2398713"/>
              <a:ext cx="832866" cy="832866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22DCB9B5-DC56-4CE3-ADE7-04A1131F5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7969" y="2500402"/>
              <a:ext cx="637622" cy="639002"/>
            </a:xfrm>
            <a:prstGeom prst="rect">
              <a:avLst/>
            </a:prstGeom>
          </p:spPr>
        </p:pic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269947E-A61F-46F3-8B6A-BD90FC0DFB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65855" y="6774358"/>
            <a:ext cx="602458" cy="60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50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Группа 108"/>
          <p:cNvGrpSpPr/>
          <p:nvPr/>
        </p:nvGrpSpPr>
        <p:grpSpPr>
          <a:xfrm flipH="1" flipV="1">
            <a:off x="6074228" y="4529155"/>
            <a:ext cx="757647" cy="574178"/>
            <a:chOff x="4289377" y="1851949"/>
            <a:chExt cx="1284790" cy="1132499"/>
          </a:xfrm>
        </p:grpSpPr>
        <p:cxnSp>
          <p:nvCxnSpPr>
            <p:cNvPr id="110" name="Прямая соединительная линия 109"/>
            <p:cNvCxnSpPr/>
            <p:nvPr/>
          </p:nvCxnSpPr>
          <p:spPr>
            <a:xfrm>
              <a:off x="4289377" y="1851949"/>
              <a:ext cx="509286" cy="0"/>
            </a:xfrm>
            <a:prstGeom prst="line">
              <a:avLst/>
            </a:prstGeom>
            <a:ln>
              <a:solidFill>
                <a:srgbClr val="5622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/>
            <p:nvPr/>
          </p:nvCxnSpPr>
          <p:spPr>
            <a:xfrm>
              <a:off x="4798663" y="1851949"/>
              <a:ext cx="775504" cy="1132499"/>
            </a:xfrm>
            <a:prstGeom prst="line">
              <a:avLst/>
            </a:prstGeom>
            <a:ln>
              <a:solidFill>
                <a:srgbClr val="5622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Группа 92"/>
          <p:cNvGrpSpPr/>
          <p:nvPr/>
        </p:nvGrpSpPr>
        <p:grpSpPr>
          <a:xfrm flipV="1">
            <a:off x="3871000" y="4598823"/>
            <a:ext cx="913081" cy="574178"/>
            <a:chOff x="4289377" y="1851949"/>
            <a:chExt cx="1284790" cy="1132499"/>
          </a:xfrm>
        </p:grpSpPr>
        <p:cxnSp>
          <p:nvCxnSpPr>
            <p:cNvPr id="94" name="Прямая соединительная линия 93"/>
            <p:cNvCxnSpPr/>
            <p:nvPr/>
          </p:nvCxnSpPr>
          <p:spPr>
            <a:xfrm>
              <a:off x="4289377" y="1851949"/>
              <a:ext cx="509286" cy="0"/>
            </a:xfrm>
            <a:prstGeom prst="line">
              <a:avLst/>
            </a:prstGeom>
            <a:ln>
              <a:solidFill>
                <a:srgbClr val="5622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/>
          </p:nvCxnSpPr>
          <p:spPr>
            <a:xfrm>
              <a:off x="4798663" y="1851949"/>
              <a:ext cx="775504" cy="1132499"/>
            </a:xfrm>
            <a:prstGeom prst="line">
              <a:avLst/>
            </a:prstGeom>
            <a:ln>
              <a:solidFill>
                <a:srgbClr val="5622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8" name="Прямая соединительная линия 117"/>
          <p:cNvCxnSpPr/>
          <p:nvPr/>
        </p:nvCxnSpPr>
        <p:spPr>
          <a:xfrm>
            <a:off x="6527558" y="4207095"/>
            <a:ext cx="340273" cy="0"/>
          </a:xfrm>
          <a:prstGeom prst="line">
            <a:avLst/>
          </a:prstGeom>
          <a:ln>
            <a:solidFill>
              <a:srgbClr val="562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Группа 98"/>
          <p:cNvGrpSpPr/>
          <p:nvPr/>
        </p:nvGrpSpPr>
        <p:grpSpPr>
          <a:xfrm flipH="1">
            <a:off x="5902509" y="3007272"/>
            <a:ext cx="963590" cy="559473"/>
            <a:chOff x="4289377" y="1851949"/>
            <a:chExt cx="1284790" cy="1132499"/>
          </a:xfrm>
        </p:grpSpPr>
        <p:cxnSp>
          <p:nvCxnSpPr>
            <p:cNvPr id="100" name="Прямая соединительная линия 99"/>
            <p:cNvCxnSpPr/>
            <p:nvPr/>
          </p:nvCxnSpPr>
          <p:spPr>
            <a:xfrm>
              <a:off x="4289377" y="1851949"/>
              <a:ext cx="509286" cy="0"/>
            </a:xfrm>
            <a:prstGeom prst="line">
              <a:avLst/>
            </a:prstGeom>
            <a:ln>
              <a:solidFill>
                <a:srgbClr val="5622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>
            <a:xfrm>
              <a:off x="4798663" y="1851949"/>
              <a:ext cx="775504" cy="1132499"/>
            </a:xfrm>
            <a:prstGeom prst="line">
              <a:avLst/>
            </a:prstGeom>
            <a:ln>
              <a:solidFill>
                <a:srgbClr val="5622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/>
          <a:srcRect t="-77" r="218" b="-1"/>
          <a:stretch/>
        </p:blipFill>
        <p:spPr>
          <a:xfrm>
            <a:off x="-142245" y="5925109"/>
            <a:ext cx="2322296" cy="232851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01676" y="548075"/>
            <a:ext cx="8438340" cy="408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85000"/>
              </a:lnSpc>
              <a:defRPr/>
            </a:pPr>
            <a:r>
              <a:rPr lang="ru-RU" sz="24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Структура Центра «Мой бизнес»: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3863503" y="2018336"/>
            <a:ext cx="1032000" cy="1548657"/>
            <a:chOff x="4289377" y="1851949"/>
            <a:chExt cx="1284790" cy="1132499"/>
          </a:xfrm>
        </p:grpSpPr>
        <p:cxnSp>
          <p:nvCxnSpPr>
            <p:cNvPr id="48" name="Прямая соединительная линия 47"/>
            <p:cNvCxnSpPr/>
            <p:nvPr/>
          </p:nvCxnSpPr>
          <p:spPr>
            <a:xfrm>
              <a:off x="4289377" y="1851949"/>
              <a:ext cx="509286" cy="0"/>
            </a:xfrm>
            <a:prstGeom prst="line">
              <a:avLst/>
            </a:prstGeom>
            <a:ln>
              <a:solidFill>
                <a:srgbClr val="5622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4798663" y="1851949"/>
              <a:ext cx="775504" cy="1132499"/>
            </a:xfrm>
            <a:prstGeom prst="line">
              <a:avLst/>
            </a:prstGeom>
            <a:ln>
              <a:solidFill>
                <a:srgbClr val="5622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15"/>
          <p:cNvGrpSpPr/>
          <p:nvPr/>
        </p:nvGrpSpPr>
        <p:grpSpPr>
          <a:xfrm>
            <a:off x="3863503" y="3010979"/>
            <a:ext cx="913081" cy="764774"/>
            <a:chOff x="4289377" y="1851949"/>
            <a:chExt cx="1284790" cy="1132499"/>
          </a:xfrm>
        </p:grpSpPr>
        <p:cxnSp>
          <p:nvCxnSpPr>
            <p:cNvPr id="46" name="Прямая соединительная линия 45"/>
            <p:cNvCxnSpPr/>
            <p:nvPr/>
          </p:nvCxnSpPr>
          <p:spPr>
            <a:xfrm>
              <a:off x="4289377" y="1851949"/>
              <a:ext cx="509286" cy="0"/>
            </a:xfrm>
            <a:prstGeom prst="line">
              <a:avLst/>
            </a:prstGeom>
            <a:ln>
              <a:solidFill>
                <a:srgbClr val="5622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4798663" y="1851949"/>
              <a:ext cx="775504" cy="1132499"/>
            </a:xfrm>
            <a:prstGeom prst="line">
              <a:avLst/>
            </a:prstGeom>
            <a:ln>
              <a:solidFill>
                <a:srgbClr val="5622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Прямая соединительная линия 40"/>
          <p:cNvCxnSpPr/>
          <p:nvPr/>
        </p:nvCxnSpPr>
        <p:spPr>
          <a:xfrm>
            <a:off x="3849685" y="4229243"/>
            <a:ext cx="340273" cy="0"/>
          </a:xfrm>
          <a:prstGeom prst="line">
            <a:avLst/>
          </a:prstGeom>
          <a:ln>
            <a:solidFill>
              <a:srgbClr val="562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4134729" y="3325832"/>
            <a:ext cx="2406655" cy="1591397"/>
          </a:xfrm>
          <a:prstGeom prst="rect">
            <a:avLst/>
          </a:prstGeom>
          <a:solidFill>
            <a:srgbClr val="F2E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1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6413" y="3511032"/>
            <a:ext cx="2400695" cy="1227131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742910" y="1656296"/>
            <a:ext cx="3106553" cy="922397"/>
            <a:chOff x="855877" y="1615892"/>
            <a:chExt cx="5008064" cy="1051818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855877" y="1615892"/>
              <a:ext cx="5008064" cy="1051818"/>
              <a:chOff x="915224" y="3341053"/>
              <a:chExt cx="5008064" cy="773349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954553" y="3341056"/>
                <a:ext cx="4968735" cy="771923"/>
              </a:xfrm>
              <a:prstGeom prst="rect">
                <a:avLst/>
              </a:prstGeom>
              <a:solidFill>
                <a:srgbClr val="F2EC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7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954553" y="3341053"/>
                <a:ext cx="405599" cy="773349"/>
              </a:xfrm>
              <a:prstGeom prst="rect">
                <a:avLst/>
              </a:prstGeom>
              <a:solidFill>
                <a:srgbClr val="ED5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7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915224" y="3539870"/>
                <a:ext cx="330251" cy="378241"/>
              </a:xfrm>
              <a:prstGeom prst="rect">
                <a:avLst/>
              </a:prstGeom>
              <a:noFill/>
            </p:spPr>
            <p:txBody>
              <a:bodyPr wrap="square" rtlCol="0" anchor="ctr">
                <a:norm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F2E5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1</a:t>
                </a:r>
                <a:endPara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7F2E5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1" name="Прямоугольник 50"/>
            <p:cNvSpPr/>
            <p:nvPr/>
          </p:nvSpPr>
          <p:spPr>
            <a:xfrm>
              <a:off x="1262121" y="1768576"/>
              <a:ext cx="4525449" cy="73701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>
                <a:spcAft>
                  <a:spcPts val="526"/>
                </a:spcAft>
                <a:defRPr/>
              </a:pPr>
              <a:r>
                <a:rPr lang="ru-RU" b="1" dirty="0">
                  <a:solidFill>
                    <a:srgbClr val="5622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Центр поддержки предпринимательства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737708" y="2738017"/>
            <a:ext cx="3111977" cy="910126"/>
            <a:chOff x="855877" y="2488694"/>
            <a:chExt cx="3548622" cy="1037826"/>
          </a:xfrm>
        </p:grpSpPr>
        <p:grpSp>
          <p:nvGrpSpPr>
            <p:cNvPr id="52" name="Группа 51"/>
            <p:cNvGrpSpPr/>
            <p:nvPr/>
          </p:nvGrpSpPr>
          <p:grpSpPr>
            <a:xfrm>
              <a:off x="855877" y="2488694"/>
              <a:ext cx="3548622" cy="1037826"/>
              <a:chOff x="915224" y="3341056"/>
              <a:chExt cx="3548622" cy="763062"/>
            </a:xfrm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954552" y="3341056"/>
                <a:ext cx="3509294" cy="763062"/>
              </a:xfrm>
              <a:prstGeom prst="rect">
                <a:avLst/>
              </a:prstGeom>
              <a:solidFill>
                <a:srgbClr val="F2EC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7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54552" y="3341056"/>
                <a:ext cx="290923" cy="759728"/>
              </a:xfrm>
              <a:prstGeom prst="rect">
                <a:avLst/>
              </a:prstGeom>
              <a:solidFill>
                <a:srgbClr val="ED5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7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915224" y="3455889"/>
                <a:ext cx="399764" cy="318839"/>
              </a:xfrm>
              <a:prstGeom prst="rect">
                <a:avLst/>
              </a:prstGeom>
              <a:noFill/>
            </p:spPr>
            <p:txBody>
              <a:bodyPr wrap="square" rtlCol="0" anchor="ctr">
                <a:norm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400" dirty="0">
                    <a:solidFill>
                      <a:srgbClr val="F7F2E5"/>
                    </a:solidFill>
                    <a:latin typeface="Arial Black" panose="020B0A04020102020204" pitchFamily="34" charset="0"/>
                  </a:rPr>
                  <a:t>2</a:t>
                </a:r>
                <a:endPara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7F2E5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" name="Прямоугольник 55"/>
            <p:cNvSpPr/>
            <p:nvPr/>
          </p:nvSpPr>
          <p:spPr>
            <a:xfrm>
              <a:off x="1233351" y="2597067"/>
              <a:ext cx="2971471" cy="81013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>
                <a:spcAft>
                  <a:spcPts val="526"/>
                </a:spcAft>
                <a:defRPr/>
              </a:pPr>
              <a:r>
                <a:rPr lang="ru-RU" b="1" dirty="0">
                  <a:solidFill>
                    <a:srgbClr val="5622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Региональный центр</a:t>
              </a:r>
            </a:p>
            <a:p>
              <a:pPr lvl="0">
                <a:spcAft>
                  <a:spcPts val="526"/>
                </a:spcAft>
                <a:defRPr/>
              </a:pPr>
              <a:r>
                <a:rPr lang="ru-RU" b="1" dirty="0">
                  <a:solidFill>
                    <a:srgbClr val="5622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инжиниринга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752666" y="3743566"/>
            <a:ext cx="3284083" cy="987450"/>
            <a:chOff x="855877" y="3389900"/>
            <a:chExt cx="3744878" cy="1126002"/>
          </a:xfrm>
        </p:grpSpPr>
        <p:grpSp>
          <p:nvGrpSpPr>
            <p:cNvPr id="57" name="Группа 56"/>
            <p:cNvGrpSpPr/>
            <p:nvPr/>
          </p:nvGrpSpPr>
          <p:grpSpPr>
            <a:xfrm>
              <a:off x="855877" y="3439505"/>
              <a:ext cx="3548622" cy="1018343"/>
              <a:chOff x="915224" y="3341057"/>
              <a:chExt cx="3548622" cy="748737"/>
            </a:xfrm>
          </p:grpSpPr>
          <p:sp>
            <p:nvSpPr>
              <p:cNvPr id="59" name="Прямоугольник 58"/>
              <p:cNvSpPr/>
              <p:nvPr/>
            </p:nvSpPr>
            <p:spPr>
              <a:xfrm>
                <a:off x="954552" y="3341057"/>
                <a:ext cx="3509294" cy="748737"/>
              </a:xfrm>
              <a:prstGeom prst="rect">
                <a:avLst/>
              </a:prstGeom>
              <a:solidFill>
                <a:srgbClr val="F2EC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7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954552" y="3341057"/>
                <a:ext cx="290923" cy="746832"/>
              </a:xfrm>
              <a:prstGeom prst="rect">
                <a:avLst/>
              </a:prstGeom>
              <a:solidFill>
                <a:srgbClr val="ED5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7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915224" y="3566544"/>
                <a:ext cx="399764" cy="318839"/>
              </a:xfrm>
              <a:prstGeom prst="rect">
                <a:avLst/>
              </a:prstGeom>
              <a:noFill/>
            </p:spPr>
            <p:txBody>
              <a:bodyPr wrap="square" rtlCol="0" anchor="ctr">
                <a:norm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400" dirty="0">
                    <a:solidFill>
                      <a:srgbClr val="F7F2E5"/>
                    </a:solidFill>
                    <a:latin typeface="Arial Black" panose="020B0A04020102020204" pitchFamily="34" charset="0"/>
                  </a:rPr>
                  <a:t>3</a:t>
                </a:r>
                <a:endPara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7F2E5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2" name="Прямоугольник 61"/>
            <p:cNvSpPr/>
            <p:nvPr/>
          </p:nvSpPr>
          <p:spPr>
            <a:xfrm>
              <a:off x="1254343" y="3389900"/>
              <a:ext cx="3346412" cy="112600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>
                <a:spcAft>
                  <a:spcPts val="526"/>
                </a:spcAft>
                <a:defRPr/>
              </a:pPr>
              <a:r>
                <a:rPr lang="ru-RU" b="1" dirty="0">
                  <a:solidFill>
                    <a:srgbClr val="5622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Центр народно-</a:t>
              </a:r>
            </a:p>
            <a:p>
              <a:pPr lvl="0">
                <a:spcAft>
                  <a:spcPts val="526"/>
                </a:spcAft>
                <a:defRPr/>
              </a:pPr>
              <a:r>
                <a:rPr lang="ru-RU" b="1" dirty="0">
                  <a:solidFill>
                    <a:srgbClr val="5622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художественных промыслов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727289" y="4844167"/>
            <a:ext cx="3317186" cy="692863"/>
            <a:chOff x="862778" y="5326431"/>
            <a:chExt cx="3782626" cy="790078"/>
          </a:xfrm>
        </p:grpSpPr>
        <p:grpSp>
          <p:nvGrpSpPr>
            <p:cNvPr id="68" name="Группа 67"/>
            <p:cNvGrpSpPr/>
            <p:nvPr/>
          </p:nvGrpSpPr>
          <p:grpSpPr>
            <a:xfrm>
              <a:off x="862778" y="5326431"/>
              <a:ext cx="3782626" cy="790078"/>
              <a:chOff x="915224" y="3341057"/>
              <a:chExt cx="3782626" cy="580906"/>
            </a:xfrm>
          </p:grpSpPr>
          <p:sp>
            <p:nvSpPr>
              <p:cNvPr id="69" name="Прямоугольник 68"/>
              <p:cNvSpPr/>
              <p:nvPr/>
            </p:nvSpPr>
            <p:spPr>
              <a:xfrm>
                <a:off x="1188556" y="3351834"/>
                <a:ext cx="3509294" cy="570129"/>
              </a:xfrm>
              <a:prstGeom prst="rect">
                <a:avLst/>
              </a:prstGeom>
              <a:solidFill>
                <a:srgbClr val="F2EC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spcAft>
                    <a:spcPts val="526"/>
                  </a:spcAft>
                  <a:defRPr/>
                </a:pPr>
                <a:r>
                  <a:rPr lang="ru-RU" b="1" dirty="0">
                    <a:solidFill>
                      <a:srgbClr val="56221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Центр инноваций социальной сферы</a:t>
                </a:r>
                <a:endPara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srgbClr val="56221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954552" y="3341057"/>
                <a:ext cx="290923" cy="573935"/>
              </a:xfrm>
              <a:prstGeom prst="rect">
                <a:avLst/>
              </a:prstGeom>
              <a:solidFill>
                <a:srgbClr val="ED5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7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915224" y="3470532"/>
                <a:ext cx="399764" cy="31883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>
                  <a:defRPr sz="1300">
                    <a:solidFill>
                      <a:srgbClr val="F7F2E5"/>
                    </a:solidFill>
                    <a:latin typeface="Arial Black" panose="020B0A04020102020204" pitchFamily="34" charset="0"/>
                  </a:defRPr>
                </a:lvl1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400" dirty="0"/>
                  <a:t>4</a:t>
                </a:r>
                <a:endPara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7F2E5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72" name="Прямоугольник 71"/>
            <p:cNvSpPr/>
            <p:nvPr/>
          </p:nvSpPr>
          <p:spPr>
            <a:xfrm>
              <a:off x="1309763" y="5528084"/>
              <a:ext cx="210651" cy="35147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6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3" b="1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6852451" y="2537340"/>
            <a:ext cx="3111975" cy="837701"/>
            <a:chOff x="7421825" y="1792065"/>
            <a:chExt cx="3548622" cy="684605"/>
          </a:xfrm>
        </p:grpSpPr>
        <p:grpSp>
          <p:nvGrpSpPr>
            <p:cNvPr id="73" name="Группа 72"/>
            <p:cNvGrpSpPr/>
            <p:nvPr/>
          </p:nvGrpSpPr>
          <p:grpSpPr>
            <a:xfrm>
              <a:off x="7421825" y="1792065"/>
              <a:ext cx="3548622" cy="684605"/>
              <a:chOff x="915224" y="3341058"/>
              <a:chExt cx="3548622" cy="503356"/>
            </a:xfrm>
          </p:grpSpPr>
          <p:sp>
            <p:nvSpPr>
              <p:cNvPr id="74" name="Прямоугольник 73"/>
              <p:cNvSpPr/>
              <p:nvPr/>
            </p:nvSpPr>
            <p:spPr>
              <a:xfrm>
                <a:off x="954552" y="3341060"/>
                <a:ext cx="3509294" cy="503354"/>
              </a:xfrm>
              <a:prstGeom prst="rect">
                <a:avLst/>
              </a:prstGeom>
              <a:solidFill>
                <a:srgbClr val="F2EC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7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954552" y="3341058"/>
                <a:ext cx="290923" cy="503354"/>
              </a:xfrm>
              <a:prstGeom prst="rect">
                <a:avLst/>
              </a:prstGeom>
              <a:solidFill>
                <a:srgbClr val="ED5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7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915224" y="3423873"/>
                <a:ext cx="399764" cy="31883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400" dirty="0">
                    <a:solidFill>
                      <a:srgbClr val="F7F2E5"/>
                    </a:solidFill>
                    <a:latin typeface="Arial Black" panose="020B0A04020102020204" pitchFamily="34" charset="0"/>
                  </a:rPr>
                  <a:t>5</a:t>
                </a:r>
                <a:endPara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7F2E5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77" name="Прямоугольник 76"/>
            <p:cNvSpPr/>
            <p:nvPr/>
          </p:nvSpPr>
          <p:spPr>
            <a:xfrm>
              <a:off x="7860916" y="1843720"/>
              <a:ext cx="3106328" cy="52820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srgbClr val="56221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МКК,</a:t>
              </a:r>
              <a:r>
                <a:rPr kumimoji="0" lang="ru-RU" b="1" i="0" u="none" strike="noStrike" kern="1200" cap="none" spc="0" normalizeH="0" noProof="0" dirty="0">
                  <a:ln>
                    <a:noFill/>
                  </a:ln>
                  <a:solidFill>
                    <a:srgbClr val="56221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srgbClr val="56221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НКО «Фонд поддержки</a:t>
              </a: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56221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b="1" dirty="0">
                  <a:solidFill>
                    <a:srgbClr val="5622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МСП РА»</a:t>
              </a:r>
              <a:r>
                <a: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srgbClr val="56221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6807916" y="3304456"/>
            <a:ext cx="3122021" cy="1483355"/>
            <a:chOff x="7401053" y="3320926"/>
            <a:chExt cx="3560078" cy="1235466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7401053" y="3440235"/>
              <a:ext cx="3560078" cy="903526"/>
              <a:chOff x="901897" y="3212061"/>
              <a:chExt cx="3560078" cy="664317"/>
            </a:xfrm>
          </p:grpSpPr>
          <p:sp>
            <p:nvSpPr>
              <p:cNvPr id="84" name="Прямоугольник 83"/>
              <p:cNvSpPr/>
              <p:nvPr/>
            </p:nvSpPr>
            <p:spPr>
              <a:xfrm>
                <a:off x="952681" y="3266839"/>
                <a:ext cx="3509294" cy="609539"/>
              </a:xfrm>
              <a:prstGeom prst="rect">
                <a:avLst/>
              </a:prstGeom>
              <a:solidFill>
                <a:srgbClr val="F2EC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7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Прямоугольник 84"/>
              <p:cNvSpPr/>
              <p:nvPr/>
            </p:nvSpPr>
            <p:spPr>
              <a:xfrm>
                <a:off x="954552" y="3270728"/>
                <a:ext cx="290923" cy="603591"/>
              </a:xfrm>
              <a:prstGeom prst="rect">
                <a:avLst/>
              </a:prstGeom>
              <a:solidFill>
                <a:srgbClr val="ED5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7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901897" y="3212061"/>
                <a:ext cx="399764" cy="44807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>
                  <a:defRPr sz="1300">
                    <a:solidFill>
                      <a:srgbClr val="F7F2E5"/>
                    </a:solidFill>
                    <a:latin typeface="Arial Black" panose="020B0A04020102020204" pitchFamily="34" charset="0"/>
                  </a:defRPr>
                </a:lvl1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400" dirty="0"/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400" dirty="0"/>
                  <a:t>6</a:t>
                </a:r>
                <a:endPara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7F2E5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7" name="Прямоугольник 86"/>
            <p:cNvSpPr/>
            <p:nvPr/>
          </p:nvSpPr>
          <p:spPr>
            <a:xfrm>
              <a:off x="7861366" y="3320926"/>
              <a:ext cx="3019156" cy="123546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spcAft>
                  <a:spcPts val="526"/>
                </a:spcAft>
                <a:defRPr/>
              </a:pPr>
              <a:endParaRPr kumimoji="0" lang="ru-RU" sz="1403" b="1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>
                <a:spcAft>
                  <a:spcPts val="526"/>
                </a:spcAft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srgbClr val="56221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АНО «Центр поддержки </a:t>
              </a:r>
              <a:r>
                <a:rPr lang="ru-RU" b="1" dirty="0">
                  <a:solidFill>
                    <a:srgbClr val="5622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экспорта Республики Алтай»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6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3" b="1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8" name="Группа 87"/>
          <p:cNvGrpSpPr/>
          <p:nvPr/>
        </p:nvGrpSpPr>
        <p:grpSpPr>
          <a:xfrm>
            <a:off x="6800694" y="4645607"/>
            <a:ext cx="3113641" cy="915452"/>
            <a:chOff x="7381952" y="2505572"/>
            <a:chExt cx="3550520" cy="684603"/>
          </a:xfrm>
        </p:grpSpPr>
        <p:grpSp>
          <p:nvGrpSpPr>
            <p:cNvPr id="89" name="Группа 88"/>
            <p:cNvGrpSpPr/>
            <p:nvPr/>
          </p:nvGrpSpPr>
          <p:grpSpPr>
            <a:xfrm>
              <a:off x="7381952" y="2505572"/>
              <a:ext cx="3550520" cy="684603"/>
              <a:chOff x="880753" y="3076900"/>
              <a:chExt cx="3550520" cy="503355"/>
            </a:xfrm>
          </p:grpSpPr>
          <p:sp>
            <p:nvSpPr>
              <p:cNvPr id="91" name="Прямоугольник 90"/>
              <p:cNvSpPr/>
              <p:nvPr/>
            </p:nvSpPr>
            <p:spPr>
              <a:xfrm>
                <a:off x="921979" y="3076901"/>
                <a:ext cx="3509294" cy="503354"/>
              </a:xfrm>
              <a:prstGeom prst="rect">
                <a:avLst/>
              </a:prstGeom>
              <a:solidFill>
                <a:srgbClr val="F2EC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7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921979" y="3076900"/>
                <a:ext cx="290923" cy="503354"/>
              </a:xfrm>
              <a:prstGeom prst="rect">
                <a:avLst/>
              </a:prstGeom>
              <a:solidFill>
                <a:srgbClr val="ED5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7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880753" y="3152102"/>
                <a:ext cx="573846" cy="31883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>
                  <a:defRPr sz="1300">
                    <a:solidFill>
                      <a:srgbClr val="F7F2E5"/>
                    </a:solidFill>
                    <a:latin typeface="Arial Black" panose="020B0A04020102020204" pitchFamily="34" charset="0"/>
                  </a:defRPr>
                </a:lvl1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400" noProof="0" dirty="0"/>
                  <a:t>7</a:t>
                </a:r>
                <a:endPara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7F2E5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90" name="Прямоугольник 89"/>
            <p:cNvSpPr/>
            <p:nvPr/>
          </p:nvSpPr>
          <p:spPr>
            <a:xfrm>
              <a:off x="7815831" y="2703040"/>
              <a:ext cx="3109529" cy="2761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srgbClr val="56221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МФЦ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8648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3">
            <a:extLst>
              <a:ext uri="{FF2B5EF4-FFF2-40B4-BE49-F238E27FC236}">
                <a16:creationId xmlns:a16="http://schemas.microsoft.com/office/drawing/2014/main" id="{53776E0E-664E-4F0C-8CAC-D843FAC2C9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754386"/>
              </p:ext>
            </p:extLst>
          </p:nvPr>
        </p:nvGraphicFramePr>
        <p:xfrm>
          <a:off x="522112" y="1546300"/>
          <a:ext cx="9633527" cy="5215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5466">
                  <a:extLst>
                    <a:ext uri="{9D8B030D-6E8A-4147-A177-3AD203B41FA5}">
                      <a16:colId xmlns:a16="http://schemas.microsoft.com/office/drawing/2014/main" val="2324738932"/>
                    </a:ext>
                  </a:extLst>
                </a:gridCol>
                <a:gridCol w="1618061">
                  <a:extLst>
                    <a:ext uri="{9D8B030D-6E8A-4147-A177-3AD203B41FA5}">
                      <a16:colId xmlns:a16="http://schemas.microsoft.com/office/drawing/2014/main" val="38074615"/>
                    </a:ext>
                  </a:extLst>
                </a:gridCol>
              </a:tblGrid>
              <a:tr h="6996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 «Развитие гостиничного бизнеса и туризма»</a:t>
                      </a:r>
                      <a:endParaRPr lang="ru-RU" sz="20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sz="20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505443"/>
                  </a:ext>
                </a:extLst>
              </a:tr>
              <a:tr h="6930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Бизнес-форум «Алтайская Неделя бизнеса»</a:t>
                      </a:r>
                      <a:endParaRPr lang="ru-RU" sz="20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20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507028"/>
                  </a:ext>
                </a:extLst>
              </a:tr>
              <a:tr h="6465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 "Самозанятые" услуги и продукты для плательщиков НПД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1459"/>
                  </a:ext>
                </a:extLst>
              </a:tr>
              <a:tr h="957055">
                <a:tc>
                  <a:txBody>
                    <a:bodyPr/>
                    <a:lstStyle/>
                    <a:p>
                      <a:pPr marR="3238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 «Женщина-руководитель – сложности и преимущества в управлении бизнесом»;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июнь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35677"/>
                  </a:ext>
                </a:extLst>
              </a:tr>
              <a:tr h="662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Обучающий семинар «Как начать свое дело в интернете»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 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872584"/>
                  </a:ext>
                </a:extLst>
              </a:tr>
              <a:tr h="14496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Тренинг: Самозанятость: выгоды работы в белую.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инструментов, которые гарантированно дадут новых подписчиков и повысят продажи в </a:t>
                      </a:r>
                      <a:r>
                        <a:rPr lang="ru-RU" sz="2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Instagram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82050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62E9538-3E3F-40AC-8AEF-05A898F2C100}"/>
              </a:ext>
            </a:extLst>
          </p:cNvPr>
          <p:cNvSpPr txBox="1"/>
          <p:nvPr/>
        </p:nvSpPr>
        <p:spPr>
          <a:xfrm>
            <a:off x="2161207" y="629522"/>
            <a:ext cx="6931891" cy="40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Семинары, круглые столы, вебинары и мастер-классы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31905C8-6F61-4A32-B539-2B014830B341}"/>
              </a:ext>
            </a:extLst>
          </p:cNvPr>
          <p:cNvGrpSpPr/>
          <p:nvPr/>
        </p:nvGrpSpPr>
        <p:grpSpPr>
          <a:xfrm>
            <a:off x="8897984" y="232345"/>
            <a:ext cx="1460131" cy="414805"/>
            <a:chOff x="920709" y="2234968"/>
            <a:chExt cx="8532371" cy="2423584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CCBB5843-9369-45A3-B198-0E6FA8683B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2864"/>
            <a:stretch/>
          </p:blipFill>
          <p:spPr>
            <a:xfrm>
              <a:off x="8011434" y="2234968"/>
              <a:ext cx="1441646" cy="2423584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4AE7DE7-EAF3-4559-9AC7-20D2E36B1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709" y="2629589"/>
              <a:ext cx="6976492" cy="1295192"/>
            </a:xfrm>
            <a:prstGeom prst="rect">
              <a:avLst/>
            </a:prstGeom>
          </p:spPr>
        </p:pic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A530094C-9B8A-4BA5-ADCD-9ABE4575BAFC}"/>
              </a:ext>
            </a:extLst>
          </p:cNvPr>
          <p:cNvGrpSpPr/>
          <p:nvPr/>
        </p:nvGrpSpPr>
        <p:grpSpPr>
          <a:xfrm>
            <a:off x="8876387" y="6817139"/>
            <a:ext cx="586016" cy="560934"/>
            <a:chOff x="837097" y="4487863"/>
            <a:chExt cx="832866" cy="832866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2B3CE577-4460-4BD5-8EEE-E01BC1AF0303}"/>
                </a:ext>
              </a:extLst>
            </p:cNvPr>
            <p:cNvSpPr/>
            <p:nvPr/>
          </p:nvSpPr>
          <p:spPr>
            <a:xfrm>
              <a:off x="837097" y="4487863"/>
              <a:ext cx="832866" cy="832866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F9ABE64A-4ADB-4E32-9750-6390748C6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0542" y="4558867"/>
              <a:ext cx="566954" cy="637709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F6E918CA-0C05-4632-A735-DB3E51D1779A}"/>
              </a:ext>
            </a:extLst>
          </p:cNvPr>
          <p:cNvGrpSpPr/>
          <p:nvPr/>
        </p:nvGrpSpPr>
        <p:grpSpPr>
          <a:xfrm>
            <a:off x="944077" y="6790980"/>
            <a:ext cx="586016" cy="560934"/>
            <a:chOff x="837097" y="1439863"/>
            <a:chExt cx="832866" cy="832866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FEA6D321-E39D-47B7-9F43-FB3B7C210A0A}"/>
                </a:ext>
              </a:extLst>
            </p:cNvPr>
            <p:cNvSpPr/>
            <p:nvPr/>
          </p:nvSpPr>
          <p:spPr>
            <a:xfrm>
              <a:off x="837097" y="1439863"/>
              <a:ext cx="832866" cy="832866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52B61595-5C36-4951-9A9F-F7109DCB0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2444" y="1561211"/>
              <a:ext cx="604097" cy="604434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242A8DE-5137-4C8E-8DE2-50723AA0FE9C}"/>
              </a:ext>
            </a:extLst>
          </p:cNvPr>
          <p:cNvGrpSpPr/>
          <p:nvPr/>
        </p:nvGrpSpPr>
        <p:grpSpPr>
          <a:xfrm>
            <a:off x="4804123" y="6790980"/>
            <a:ext cx="586016" cy="560934"/>
            <a:chOff x="853640" y="2956826"/>
            <a:chExt cx="767585" cy="734731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9AA042A4-3385-4F05-93A6-1E0A08EF848F}"/>
                </a:ext>
              </a:extLst>
            </p:cNvPr>
            <p:cNvSpPr/>
            <p:nvPr/>
          </p:nvSpPr>
          <p:spPr>
            <a:xfrm>
              <a:off x="853640" y="2956826"/>
              <a:ext cx="767585" cy="734731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F1781A59-7D08-47DA-BF35-B8D1D7DB5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6892" y="3052520"/>
              <a:ext cx="458599" cy="566936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4D40C401-E313-4E8C-99EC-94831171BA92}"/>
              </a:ext>
            </a:extLst>
          </p:cNvPr>
          <p:cNvGrpSpPr/>
          <p:nvPr/>
        </p:nvGrpSpPr>
        <p:grpSpPr>
          <a:xfrm>
            <a:off x="6888871" y="6790980"/>
            <a:ext cx="586016" cy="560934"/>
            <a:chOff x="837097" y="2398713"/>
            <a:chExt cx="832866" cy="832866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AE304ADA-28D0-45C3-8B3C-CBA6ECB8058F}"/>
                </a:ext>
              </a:extLst>
            </p:cNvPr>
            <p:cNvSpPr/>
            <p:nvPr/>
          </p:nvSpPr>
          <p:spPr>
            <a:xfrm>
              <a:off x="837097" y="2398713"/>
              <a:ext cx="832866" cy="832866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F98819C8-C6C1-4941-8B18-F78A21F74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7969" y="2500402"/>
              <a:ext cx="637622" cy="639002"/>
            </a:xfrm>
            <a:prstGeom prst="rect">
              <a:avLst/>
            </a:prstGeom>
          </p:spPr>
        </p:pic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25ABB6-7583-4BE9-99C6-D317A67AB6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2383" y="6796377"/>
            <a:ext cx="602458" cy="602458"/>
          </a:xfrm>
          <a:prstGeom prst="rect">
            <a:avLst/>
          </a:prstGeom>
        </p:spPr>
      </p:pic>
      <p:graphicFrame>
        <p:nvGraphicFramePr>
          <p:cNvPr id="20" name="Таблица 20">
            <a:extLst>
              <a:ext uri="{FF2B5EF4-FFF2-40B4-BE49-F238E27FC236}">
                <a16:creationId xmlns:a16="http://schemas.microsoft.com/office/drawing/2014/main" id="{59FEBD1B-5823-4233-BB30-6ADB0ECE6B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084416"/>
              </p:ext>
            </p:extLst>
          </p:nvPr>
        </p:nvGraphicFramePr>
        <p:xfrm>
          <a:off x="529143" y="1076544"/>
          <a:ext cx="963352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4494">
                  <a:extLst>
                    <a:ext uri="{9D8B030D-6E8A-4147-A177-3AD203B41FA5}">
                      <a16:colId xmlns:a16="http://schemas.microsoft.com/office/drawing/2014/main" val="2420533398"/>
                    </a:ext>
                  </a:extLst>
                </a:gridCol>
                <a:gridCol w="1619032">
                  <a:extLst>
                    <a:ext uri="{9D8B030D-6E8A-4147-A177-3AD203B41FA5}">
                      <a16:colId xmlns:a16="http://schemas.microsoft.com/office/drawing/2014/main" val="41455128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Название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Дата проведения в 2022 году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838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9396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E98E97-D123-45C7-86BC-8E58AF0AAA4E}"/>
              </a:ext>
            </a:extLst>
          </p:cNvPr>
          <p:cNvSpPr txBox="1"/>
          <p:nvPr/>
        </p:nvSpPr>
        <p:spPr>
          <a:xfrm>
            <a:off x="1948873" y="490187"/>
            <a:ext cx="607096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Выставочно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-ярмарочные мероприятия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23">
            <a:extLst>
              <a:ext uri="{FF2B5EF4-FFF2-40B4-BE49-F238E27FC236}">
                <a16:creationId xmlns:a16="http://schemas.microsoft.com/office/drawing/2014/main" id="{56C998E8-7EB6-45B9-BDA3-F905D3AA83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377823"/>
              </p:ext>
            </p:extLst>
          </p:nvPr>
        </p:nvGraphicFramePr>
        <p:xfrm>
          <a:off x="507999" y="1428938"/>
          <a:ext cx="9850115" cy="5640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1892">
                  <a:extLst>
                    <a:ext uri="{9D8B030D-6E8A-4147-A177-3AD203B41FA5}">
                      <a16:colId xmlns:a16="http://schemas.microsoft.com/office/drawing/2014/main" val="2324738932"/>
                    </a:ext>
                  </a:extLst>
                </a:gridCol>
                <a:gridCol w="1648223">
                  <a:extLst>
                    <a:ext uri="{9D8B030D-6E8A-4147-A177-3AD203B41FA5}">
                      <a16:colId xmlns:a16="http://schemas.microsoft.com/office/drawing/2014/main" val="38074615"/>
                    </a:ext>
                  </a:extLst>
                </a:gridCol>
              </a:tblGrid>
              <a:tr h="718637">
                <a:tc>
                  <a:txBody>
                    <a:bodyPr/>
                    <a:lstStyle/>
                    <a:p>
                      <a:pPr marL="88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Ярмарка-выставка медовой</a:t>
                      </a:r>
                      <a:endParaRPr lang="ru-RU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продукции и </a:t>
                      </a: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Город Мастеров</a:t>
                      </a:r>
                      <a:endParaRPr lang="ru-RU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505443"/>
                  </a:ext>
                </a:extLst>
              </a:tr>
              <a:tr h="6103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Фестиваль народных мастеров и художников в Республике Алтай в рамках региональных мероприятий (Эл-</a:t>
                      </a:r>
                      <a:r>
                        <a:rPr lang="ru-RU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Ойын</a:t>
                      </a: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Июль 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838187"/>
                  </a:ext>
                </a:extLst>
              </a:tr>
              <a:tr h="6103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XVI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выставка – ярмарка  народных художников и мастеров России «Жар-птица. Весна-2022» </a:t>
                      </a: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(г. Москва)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948818"/>
                  </a:ext>
                </a:extLst>
              </a:tr>
              <a:tr h="6103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Международный фестиваль этнической музыки и ремесел «Мир Сибири» </a:t>
                      </a: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(г. Красноярск, с. Шушенское) 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Июнь - июль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953973"/>
                  </a:ext>
                </a:extLst>
              </a:tr>
              <a:tr h="3953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Всероссийская Спасская ярмарка (г. Казань, г. Елабуга,)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август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104375"/>
                  </a:ext>
                </a:extLst>
              </a:tr>
              <a:tr h="3953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«Фестиваль народных мастеров - 2022» г. Сочи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507028"/>
                  </a:ext>
                </a:extLst>
              </a:tr>
              <a:tr h="3953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Фестиваль мастеров «Иван-да-Марья» г. Екатеринбург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1459"/>
                  </a:ext>
                </a:extLst>
              </a:tr>
              <a:tr h="6103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Выставка народных промыслов России «Ладья - 2022. Зимняя сказка» г. Москва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35677"/>
                  </a:ext>
                </a:extLst>
              </a:tr>
              <a:tr h="6103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Международная выставка продуктов питания «</a:t>
                      </a:r>
                      <a:r>
                        <a:rPr lang="ru-RU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WorldFood</a:t>
                      </a: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Moscow 2022» 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872584"/>
                  </a:ext>
                </a:extLst>
              </a:tr>
              <a:tr h="684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Выставка продуктов питания, напитков, оборудования, упаковки и ингредиентов для пищевой промышленности» г. Новосибирск.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820503"/>
                  </a:ext>
                </a:extLst>
              </a:tr>
            </a:tbl>
          </a:graphicData>
        </a:graphic>
      </p:graphicFrame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2F4F1AE-8BC2-4D91-A3D8-E356850AC9A7}"/>
              </a:ext>
            </a:extLst>
          </p:cNvPr>
          <p:cNvGrpSpPr/>
          <p:nvPr/>
        </p:nvGrpSpPr>
        <p:grpSpPr>
          <a:xfrm>
            <a:off x="8742940" y="158454"/>
            <a:ext cx="1460131" cy="414805"/>
            <a:chOff x="920709" y="2234968"/>
            <a:chExt cx="8532371" cy="2423584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4E14275A-CC0A-432F-BDC9-51D9AECDF5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2864"/>
            <a:stretch/>
          </p:blipFill>
          <p:spPr>
            <a:xfrm>
              <a:off x="8011434" y="2234968"/>
              <a:ext cx="1441646" cy="2423584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CFA896B-2813-41FD-BBEF-430B78DEA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709" y="2629589"/>
              <a:ext cx="6976492" cy="1295192"/>
            </a:xfrm>
            <a:prstGeom prst="rect">
              <a:avLst/>
            </a:prstGeom>
          </p:spPr>
        </p:pic>
      </p:grpSp>
      <p:graphicFrame>
        <p:nvGraphicFramePr>
          <p:cNvPr id="23" name="Таблица 20">
            <a:extLst>
              <a:ext uri="{FF2B5EF4-FFF2-40B4-BE49-F238E27FC236}">
                <a16:creationId xmlns:a16="http://schemas.microsoft.com/office/drawing/2014/main" id="{9FDE3895-B377-44B8-A341-27FE1EE30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008986"/>
              </p:ext>
            </p:extLst>
          </p:nvPr>
        </p:nvGraphicFramePr>
        <p:xfrm>
          <a:off x="508000" y="910778"/>
          <a:ext cx="9850114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2655">
                  <a:extLst>
                    <a:ext uri="{9D8B030D-6E8A-4147-A177-3AD203B41FA5}">
                      <a16:colId xmlns:a16="http://schemas.microsoft.com/office/drawing/2014/main" val="2420533398"/>
                    </a:ext>
                  </a:extLst>
                </a:gridCol>
                <a:gridCol w="1657459">
                  <a:extLst>
                    <a:ext uri="{9D8B030D-6E8A-4147-A177-3AD203B41FA5}">
                      <a16:colId xmlns:a16="http://schemas.microsoft.com/office/drawing/2014/main" val="4145512808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Название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Дата проведения в 2022 году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838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3640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3">
            <a:extLst>
              <a:ext uri="{FF2B5EF4-FFF2-40B4-BE49-F238E27FC236}">
                <a16:creationId xmlns:a16="http://schemas.microsoft.com/office/drawing/2014/main" id="{0F6DC47C-7653-43FB-A9A4-776FDEC03D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068911"/>
              </p:ext>
            </p:extLst>
          </p:nvPr>
        </p:nvGraphicFramePr>
        <p:xfrm>
          <a:off x="407585" y="1116160"/>
          <a:ext cx="9751525" cy="6210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1748">
                  <a:extLst>
                    <a:ext uri="{9D8B030D-6E8A-4147-A177-3AD203B41FA5}">
                      <a16:colId xmlns:a16="http://schemas.microsoft.com/office/drawing/2014/main" val="2324738932"/>
                    </a:ext>
                  </a:extLst>
                </a:gridCol>
                <a:gridCol w="2019777">
                  <a:extLst>
                    <a:ext uri="{9D8B030D-6E8A-4147-A177-3AD203B41FA5}">
                      <a16:colId xmlns:a16="http://schemas.microsoft.com/office/drawing/2014/main" val="38074615"/>
                    </a:ext>
                  </a:extLst>
                </a:gridCol>
              </a:tblGrid>
              <a:tr h="806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Содействие в размещении субъектов МСП на электронных торговых площадках (OZON, </a:t>
                      </a:r>
                      <a:r>
                        <a:rPr lang="ru-RU" sz="18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Wildberries</a:t>
                      </a: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СМСП и самозанятых граждан</a:t>
                      </a:r>
                      <a:endParaRPr lang="ru-RU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505443"/>
                  </a:ext>
                </a:extLst>
              </a:tr>
              <a:tr h="12251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Изготовление рекламы на телевидении/ в печатных  изданиях / изготовление логотипа компании / изготовление рекламно-полиграфической продукции/ продвижение товаров и услуг в соцсетях/SMM продвижение</a:t>
                      </a:r>
                      <a:endParaRPr lang="ru-RU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СМСП и самозанятых граждан </a:t>
                      </a:r>
                      <a:endParaRPr lang="ru-RU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838187"/>
                  </a:ext>
                </a:extLst>
              </a:tr>
              <a:tr h="10087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Сертификация продукции, услуг субъектов малого и среднего предпринимательства (изготовление ТУ, протоколов испытаний, регистрация и выдача деклараций соответствия)</a:t>
                      </a:r>
                      <a:endParaRPr lang="ru-RU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действующих СМСП</a:t>
                      </a:r>
                      <a:endParaRPr lang="ru-RU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948818"/>
                  </a:ext>
                </a:extLst>
              </a:tr>
              <a:tr h="5637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ХАССП обучение, аудит, разработка, внедрение и сертификация</a:t>
                      </a:r>
                      <a:endParaRPr lang="ru-RU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действующих СМСП </a:t>
                      </a:r>
                      <a:endParaRPr lang="ru-RU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953973"/>
                  </a:ext>
                </a:extLst>
              </a:tr>
              <a:tr h="5637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Классификация объектов размещения (гостиницы , турбазы)</a:t>
                      </a:r>
                      <a:endParaRPr lang="ru-RU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действующих СМСП</a:t>
                      </a:r>
                      <a:endParaRPr lang="ru-RU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104375"/>
                  </a:ext>
                </a:extLst>
              </a:tr>
              <a:tr h="806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Проведение исследовании для регистрация товарного знака и подготовка документов для передачи в Роспатент</a:t>
                      </a:r>
                      <a:endParaRPr lang="ru-RU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действующих СМСП</a:t>
                      </a:r>
                      <a:endParaRPr lang="ru-RU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507028"/>
                  </a:ext>
                </a:extLst>
              </a:tr>
              <a:tr h="8528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Модернизация производства, техническое перевооружение , цифровизация производства </a:t>
                      </a:r>
                      <a:endParaRPr lang="ru-RU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СМСП, занятых в сфере производства и переработки. </a:t>
                      </a:r>
                      <a:endParaRPr lang="ru-RU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1459"/>
                  </a:ext>
                </a:extLst>
              </a:tr>
            </a:tbl>
          </a:graphicData>
        </a:graphic>
      </p:graphicFrame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2288F08D-446F-4E72-B4B8-12753C831215}"/>
              </a:ext>
            </a:extLst>
          </p:cNvPr>
          <p:cNvGrpSpPr/>
          <p:nvPr/>
        </p:nvGrpSpPr>
        <p:grpSpPr>
          <a:xfrm>
            <a:off x="8698979" y="25547"/>
            <a:ext cx="1460131" cy="414805"/>
            <a:chOff x="920709" y="2234968"/>
            <a:chExt cx="8532371" cy="2423584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13D1F00A-2D38-468E-8737-F909E4B8E1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2864"/>
            <a:stretch/>
          </p:blipFill>
          <p:spPr>
            <a:xfrm>
              <a:off x="8011434" y="2234968"/>
              <a:ext cx="1441646" cy="2423584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7B988B59-07DA-4A77-96CA-4B38C4ADF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709" y="2629589"/>
              <a:ext cx="6976492" cy="1295192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65E71B-1863-478D-B164-11723376D016}"/>
              </a:ext>
            </a:extLst>
          </p:cNvPr>
          <p:cNvSpPr txBox="1"/>
          <p:nvPr/>
        </p:nvSpPr>
        <p:spPr>
          <a:xfrm>
            <a:off x="928199" y="142914"/>
            <a:ext cx="5347854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Услуги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DE4CFCA3-CC1E-4CA2-AE58-B03EDF4B73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648557"/>
              </p:ext>
            </p:extLst>
          </p:nvPr>
        </p:nvGraphicFramePr>
        <p:xfrm>
          <a:off x="407585" y="597224"/>
          <a:ext cx="9751525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0985">
                  <a:extLst>
                    <a:ext uri="{9D8B030D-6E8A-4147-A177-3AD203B41FA5}">
                      <a16:colId xmlns:a16="http://schemas.microsoft.com/office/drawing/2014/main" val="2420533398"/>
                    </a:ext>
                  </a:extLst>
                </a:gridCol>
                <a:gridCol w="2010540">
                  <a:extLst>
                    <a:ext uri="{9D8B030D-6E8A-4147-A177-3AD203B41FA5}">
                      <a16:colId xmlns:a16="http://schemas.microsoft.com/office/drawing/2014/main" val="4145512808"/>
                    </a:ext>
                  </a:extLst>
                </a:gridCol>
              </a:tblGrid>
              <a:tr h="39257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Название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Дата проведения в 2022 году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838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5517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D1122D-3A2A-40D3-A8F6-87D412F8C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402483"/>
            <a:ext cx="9221689" cy="1592571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Центры «Мой бизнес» формируют сервисную модель оказания поддержки, объединяя целый ряд объектов инфраструктуры для малого и среднего бизнеса.</a:t>
            </a:r>
          </a:p>
        </p:txBody>
      </p:sp>
      <p:pic>
        <p:nvPicPr>
          <p:cNvPr id="35" name="Объект 34">
            <a:extLst>
              <a:ext uri="{FF2B5EF4-FFF2-40B4-BE49-F238E27FC236}">
                <a16:creationId xmlns:a16="http://schemas.microsoft.com/office/drawing/2014/main" id="{9B2C0510-29DA-4C1A-B773-7094C9D83D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375" y="2660074"/>
            <a:ext cx="4543425" cy="3264581"/>
          </a:xfrm>
        </p:spPr>
      </p:pic>
      <p:pic>
        <p:nvPicPr>
          <p:cNvPr id="39" name="Объект 38">
            <a:extLst>
              <a:ext uri="{FF2B5EF4-FFF2-40B4-BE49-F238E27FC236}">
                <a16:creationId xmlns:a16="http://schemas.microsoft.com/office/drawing/2014/main" id="{84507546-8649-4341-9D40-167F157E917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13" y="2660074"/>
            <a:ext cx="4543425" cy="3264582"/>
          </a:xfrm>
        </p:spPr>
      </p:pic>
    </p:spTree>
    <p:extLst>
      <p:ext uri="{BB962C8B-B14F-4D97-AF65-F5344CB8AC3E}">
        <p14:creationId xmlns:p14="http://schemas.microsoft.com/office/powerpoint/2010/main" val="139686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/>
          <a:srcRect t="-77" r="218" b="-1"/>
          <a:stretch/>
        </p:blipFill>
        <p:spPr>
          <a:xfrm>
            <a:off x="9302065" y="6100324"/>
            <a:ext cx="2322296" cy="232851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29310" y="580224"/>
            <a:ext cx="8410705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            Центр поддержки предпринимательства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7097" y="362864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  <p:sp>
        <p:nvSpPr>
          <p:cNvPr id="59" name="TextBox 58"/>
          <p:cNvSpPr txBox="1"/>
          <p:nvPr/>
        </p:nvSpPr>
        <p:spPr>
          <a:xfrm>
            <a:off x="1060596" y="1085516"/>
            <a:ext cx="9402617" cy="5375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Предоставляет следующие услуги</a:t>
            </a:r>
          </a:p>
          <a:p>
            <a:pPr fontAlgn="base">
              <a:lnSpc>
                <a:spcPts val="1920"/>
              </a:lnSpc>
              <a:spcBef>
                <a:spcPts val="1800"/>
              </a:spcBef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Консультационные услуги по вопросам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начала ведения собственного дела, финансового планирования (бюджетирование, оптимизация налогообложения, бухгалтерские услуги, привлечение инвестиций и займов); маркетингового сопровождения деятельности и бизнес-планирование субъектов МСП; </a:t>
            </a:r>
          </a:p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специальных программ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обучения для СМСП с целью повышения квалификации предпринимателей и их сотрудников</a:t>
            </a:r>
          </a:p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Услуги по организации сертификации товаров, работ и услуг СМСП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а также сертификация СМСП по системе менеджмента качества в соответствии с международными стандартами;</a:t>
            </a:r>
          </a:p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участия СМСП в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выставочно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-ярмарочных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конгрессных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мероприятиях на территории РФ в целях продвижения товаров СМСП, развития предпринимательской деятельности, в том числе стимулирования процесса импорт замещения;</a:t>
            </a:r>
          </a:p>
          <a:p>
            <a:pPr fontAlgn="base">
              <a:lnSpc>
                <a:spcPts val="1920"/>
              </a:lnSpc>
              <a:spcBef>
                <a:spcPts val="1800"/>
              </a:spcBef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19370" y="-1137057"/>
            <a:ext cx="3790733" cy="838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79" dirty="0"/>
              <a:t>Иконки на каждый буллит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44791" y="3218903"/>
            <a:ext cx="586016" cy="560934"/>
            <a:chOff x="837097" y="4487863"/>
            <a:chExt cx="832866" cy="832866"/>
          </a:xfrm>
        </p:grpSpPr>
        <p:sp>
          <p:nvSpPr>
            <p:cNvPr id="16" name="Овал 15"/>
            <p:cNvSpPr/>
            <p:nvPr/>
          </p:nvSpPr>
          <p:spPr>
            <a:xfrm>
              <a:off x="837097" y="4487863"/>
              <a:ext cx="832866" cy="832866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0542" y="4558867"/>
              <a:ext cx="566954" cy="637709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106494" y="1999504"/>
            <a:ext cx="586016" cy="560934"/>
            <a:chOff x="853640" y="2956826"/>
            <a:chExt cx="767585" cy="734731"/>
          </a:xfrm>
        </p:grpSpPr>
        <p:sp>
          <p:nvSpPr>
            <p:cNvPr id="30" name="Овал 29"/>
            <p:cNvSpPr/>
            <p:nvPr/>
          </p:nvSpPr>
          <p:spPr>
            <a:xfrm>
              <a:off x="853640" y="2956826"/>
              <a:ext cx="767585" cy="734731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6892" y="3052520"/>
              <a:ext cx="458599" cy="566936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90360" y="5239099"/>
            <a:ext cx="586016" cy="560934"/>
            <a:chOff x="837097" y="2398713"/>
            <a:chExt cx="832866" cy="832866"/>
          </a:xfrm>
        </p:grpSpPr>
        <p:sp>
          <p:nvSpPr>
            <p:cNvPr id="29" name="Овал 28"/>
            <p:cNvSpPr/>
            <p:nvPr/>
          </p:nvSpPr>
          <p:spPr>
            <a:xfrm>
              <a:off x="837097" y="2398713"/>
              <a:ext cx="832866" cy="832866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7969" y="2500402"/>
              <a:ext cx="637622" cy="639002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273" y="4019700"/>
            <a:ext cx="602458" cy="60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32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/>
          <a:srcRect t="-77" r="218" b="-1"/>
          <a:stretch/>
        </p:blipFill>
        <p:spPr>
          <a:xfrm>
            <a:off x="9302065" y="6100324"/>
            <a:ext cx="2322296" cy="232851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67911" y="121098"/>
            <a:ext cx="8302918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       Центр инноваций социальной сферы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7097" y="362864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  <p:sp>
        <p:nvSpPr>
          <p:cNvPr id="59" name="TextBox 58"/>
          <p:cNvSpPr txBox="1"/>
          <p:nvPr/>
        </p:nvSpPr>
        <p:spPr>
          <a:xfrm>
            <a:off x="692470" y="609600"/>
            <a:ext cx="9770743" cy="5716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920"/>
              </a:lnSpc>
              <a:spcBef>
                <a:spcPts val="1800"/>
              </a:spcBef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Предоставляет следующие услуги:</a:t>
            </a:r>
          </a:p>
          <a:p>
            <a:endParaRPr lang="ru-RU" dirty="0">
              <a:solidFill>
                <a:srgbClr val="000000"/>
              </a:solidFill>
              <a:latin typeface="Roboto"/>
            </a:endParaRPr>
          </a:p>
          <a:p>
            <a:r>
              <a:rPr lang="ru-RU" dirty="0">
                <a:solidFill>
                  <a:srgbClr val="000000"/>
                </a:solidFill>
                <a:latin typeface="Roboto"/>
              </a:rPr>
              <a:t>Оказание методической, консультационной и информационной поддержки субъектам социального предпринимательства и физическим лицам, заинтересованным в начале осуществления деятельности в области социального предпринимательства; </a:t>
            </a:r>
          </a:p>
          <a:p>
            <a:endParaRPr lang="ru-RU" dirty="0">
              <a:solidFill>
                <a:srgbClr val="000000"/>
              </a:solidFill>
              <a:latin typeface="Roboto"/>
            </a:endParaRPr>
          </a:p>
          <a:p>
            <a:endParaRPr lang="ru-RU" dirty="0">
              <a:solidFill>
                <a:srgbClr val="000000"/>
              </a:solidFill>
              <a:latin typeface="Roboto"/>
            </a:endParaRPr>
          </a:p>
          <a:p>
            <a:endParaRPr lang="ru-RU" dirty="0">
              <a:solidFill>
                <a:srgbClr val="000000"/>
              </a:solidFill>
              <a:latin typeface="Roboto"/>
            </a:endParaRPr>
          </a:p>
          <a:p>
            <a:r>
              <a:rPr lang="ru-RU" dirty="0">
                <a:solidFill>
                  <a:srgbClr val="30140B"/>
                </a:solidFill>
                <a:latin typeface="Roboto"/>
              </a:rPr>
              <a:t>проведение обучающих и просветительских мероприятий по вопросам осуществления деятельности в области социального предпринимательства;</a:t>
            </a:r>
          </a:p>
          <a:p>
            <a:endParaRPr lang="ru-RU" dirty="0">
              <a:solidFill>
                <a:srgbClr val="30140B"/>
              </a:solidFill>
              <a:latin typeface="Roboto"/>
            </a:endParaRPr>
          </a:p>
          <a:p>
            <a:endParaRPr lang="ru-RU" dirty="0">
              <a:solidFill>
                <a:srgbClr val="30140B"/>
              </a:solidFill>
              <a:latin typeface="Roboto"/>
            </a:endParaRPr>
          </a:p>
          <a:p>
            <a:endParaRPr lang="ru-RU" dirty="0">
              <a:solidFill>
                <a:srgbClr val="30140B"/>
              </a:solidFill>
              <a:latin typeface="Roboto"/>
            </a:endParaRPr>
          </a:p>
          <a:p>
            <a:endParaRPr lang="ru-RU" dirty="0">
              <a:solidFill>
                <a:srgbClr val="30140B"/>
              </a:solidFill>
              <a:latin typeface="Roboto"/>
            </a:endParaRPr>
          </a:p>
          <a:p>
            <a:r>
              <a:rPr lang="ru-RU" dirty="0">
                <a:solidFill>
                  <a:srgbClr val="30140B"/>
                </a:solidFill>
                <a:latin typeface="Roboto"/>
              </a:rPr>
              <a:t>привлечение социальных предпринимателей республики к участию в федеральных, региональных конкурсах и других коммуникационных мероприятиях.</a:t>
            </a:r>
          </a:p>
          <a:p>
            <a:endParaRPr lang="ru-RU" dirty="0">
              <a:solidFill>
                <a:srgbClr val="30140B"/>
              </a:solidFill>
              <a:latin typeface="Roboto"/>
            </a:endParaRPr>
          </a:p>
          <a:p>
            <a:pPr fontAlgn="base">
              <a:lnSpc>
                <a:spcPts val="1920"/>
              </a:lnSpc>
              <a:spcBef>
                <a:spcPts val="1800"/>
              </a:spcBef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19370" y="-1137057"/>
            <a:ext cx="3790733" cy="838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79" dirty="0"/>
              <a:t>Иконки на каждый буллит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83738" y="1735286"/>
            <a:ext cx="586016" cy="560934"/>
            <a:chOff x="837097" y="1439863"/>
            <a:chExt cx="832866" cy="832866"/>
          </a:xfrm>
        </p:grpSpPr>
        <p:sp>
          <p:nvSpPr>
            <p:cNvPr id="23" name="Овал 22"/>
            <p:cNvSpPr/>
            <p:nvPr/>
          </p:nvSpPr>
          <p:spPr>
            <a:xfrm>
              <a:off x="837097" y="1439863"/>
              <a:ext cx="832866" cy="832866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2444" y="1561211"/>
              <a:ext cx="604097" cy="604434"/>
            </a:xfrm>
            <a:prstGeom prst="rect">
              <a:avLst/>
            </a:prstGeom>
          </p:spPr>
        </p:pic>
      </p:grpSp>
      <p:grpSp>
        <p:nvGrpSpPr>
          <p:cNvPr id="4" name="Группа 3"/>
          <p:cNvGrpSpPr/>
          <p:nvPr/>
        </p:nvGrpSpPr>
        <p:grpSpPr>
          <a:xfrm>
            <a:off x="69322" y="3298522"/>
            <a:ext cx="586016" cy="560934"/>
            <a:chOff x="837097" y="4487863"/>
            <a:chExt cx="832866" cy="832866"/>
          </a:xfrm>
        </p:grpSpPr>
        <p:sp>
          <p:nvSpPr>
            <p:cNvPr id="16" name="Овал 15"/>
            <p:cNvSpPr/>
            <p:nvPr/>
          </p:nvSpPr>
          <p:spPr>
            <a:xfrm>
              <a:off x="837097" y="4487863"/>
              <a:ext cx="832866" cy="832866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0542" y="4558867"/>
              <a:ext cx="566954" cy="637709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85" y="4957693"/>
            <a:ext cx="602458" cy="60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17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/>
          <a:srcRect t="-77" r="218" b="-1"/>
          <a:stretch/>
        </p:blipFill>
        <p:spPr>
          <a:xfrm>
            <a:off x="9302065" y="6100324"/>
            <a:ext cx="2322296" cy="232851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29310" y="580224"/>
            <a:ext cx="8410705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Центр народно-художественных промыслов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7097" y="362864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>
              <a:solidFill>
                <a:prstClr val="white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79055" y="1085516"/>
            <a:ext cx="9402617" cy="5242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Предоставляет следующие услуги:</a:t>
            </a:r>
          </a:p>
          <a:p>
            <a:pPr fontAlgn="base">
              <a:lnSpc>
                <a:spcPts val="1920"/>
              </a:lnSpc>
              <a:spcBef>
                <a:spcPts val="1800"/>
              </a:spcBef>
            </a:pP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Roboto"/>
              </a:rPr>
              <a:t>оказание содействия в выводе на рынок новых продуктов (работ, услуг);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solidFill>
                <a:srgbClr val="000000"/>
              </a:solidFill>
              <a:latin typeface="Roboto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solidFill>
                <a:srgbClr val="000000"/>
              </a:solidFill>
              <a:latin typeface="Robo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Roboto"/>
              </a:rPr>
              <a:t>обеспечение участия в мероприятиях на крупных российских и международных выставочных площадках;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solidFill>
                <a:srgbClr val="000000"/>
              </a:solidFill>
              <a:latin typeface="Roboto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solidFill>
                <a:srgbClr val="000000"/>
              </a:solidFill>
              <a:latin typeface="Robo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Roboto"/>
              </a:rPr>
              <a:t>организация и проведение обучающих тренингов, семинаров с привлечением сторонних организаций с целью обучения сотрудников субъектов малого и среднего предпринимательства;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solidFill>
                <a:srgbClr val="000000"/>
              </a:solidFill>
              <a:latin typeface="Roboto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solidFill>
                <a:srgbClr val="000000"/>
              </a:solidFill>
              <a:latin typeface="Robo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Roboto"/>
              </a:rPr>
              <a:t>содействие в размещении субъекта малого и среднего предпринимательства на электронных торговых площадках, в том числе содействие в регистрации учетной записи (аккаунта) субъекта малого и среднего предпринимательства на торговых площадках 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19370" y="-1137057"/>
            <a:ext cx="3790733" cy="838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79" dirty="0">
                <a:solidFill>
                  <a:prstClr val="white"/>
                </a:solidFill>
              </a:rPr>
              <a:t>Иконки на каждый буллит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151515" y="1696292"/>
            <a:ext cx="586016" cy="560934"/>
            <a:chOff x="837097" y="1439863"/>
            <a:chExt cx="832866" cy="832866"/>
          </a:xfrm>
        </p:grpSpPr>
        <p:sp>
          <p:nvSpPr>
            <p:cNvPr id="23" name="Овал 22"/>
            <p:cNvSpPr/>
            <p:nvPr/>
          </p:nvSpPr>
          <p:spPr>
            <a:xfrm>
              <a:off x="837097" y="1439863"/>
              <a:ext cx="832866" cy="832866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2444" y="1561211"/>
              <a:ext cx="604097" cy="604434"/>
            </a:xfrm>
            <a:prstGeom prst="rect">
              <a:avLst/>
            </a:prstGeom>
          </p:spPr>
        </p:pic>
      </p:grpSp>
      <p:grpSp>
        <p:nvGrpSpPr>
          <p:cNvPr id="4" name="Группа 3"/>
          <p:cNvGrpSpPr/>
          <p:nvPr/>
        </p:nvGrpSpPr>
        <p:grpSpPr>
          <a:xfrm>
            <a:off x="191307" y="3810459"/>
            <a:ext cx="586016" cy="560934"/>
            <a:chOff x="837097" y="4487863"/>
            <a:chExt cx="832866" cy="832866"/>
          </a:xfrm>
        </p:grpSpPr>
        <p:sp>
          <p:nvSpPr>
            <p:cNvPr id="16" name="Овал 15"/>
            <p:cNvSpPr/>
            <p:nvPr/>
          </p:nvSpPr>
          <p:spPr>
            <a:xfrm>
              <a:off x="837097" y="4487863"/>
              <a:ext cx="832866" cy="832866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0542" y="4558867"/>
              <a:ext cx="566954" cy="637709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180693" y="2614124"/>
            <a:ext cx="586016" cy="560934"/>
            <a:chOff x="853640" y="2956826"/>
            <a:chExt cx="767585" cy="734731"/>
          </a:xfrm>
        </p:grpSpPr>
        <p:sp>
          <p:nvSpPr>
            <p:cNvPr id="30" name="Овал 29"/>
            <p:cNvSpPr/>
            <p:nvPr/>
          </p:nvSpPr>
          <p:spPr>
            <a:xfrm>
              <a:off x="853640" y="2956826"/>
              <a:ext cx="767585" cy="734731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6892" y="3052520"/>
              <a:ext cx="458599" cy="566936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693" y="5002309"/>
            <a:ext cx="602458" cy="60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91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/>
          <a:srcRect t="-77" r="218" b="-1"/>
          <a:stretch/>
        </p:blipFill>
        <p:spPr>
          <a:xfrm>
            <a:off x="9302065" y="6100324"/>
            <a:ext cx="2322296" cy="232851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29310" y="580224"/>
            <a:ext cx="8410705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Образовательные программы в 2021 году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7097" y="362864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>
              <a:solidFill>
                <a:prstClr val="white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89923" y="1548673"/>
            <a:ext cx="9402617" cy="4619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	Обучающие курсы по пчеловодству	(15 участников)</a:t>
            </a:r>
          </a:p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	Обучающие курсы “Школы инструкторов и экскурсоводов” (35 участников)</a:t>
            </a:r>
          </a:p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	Обучающие курсы на инструктора квадроцикла и снегохода (15 участников)</a:t>
            </a:r>
          </a:p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	Обучающие курсы на инструктора по горным лыжам и сноуборду (25 участников) </a:t>
            </a:r>
          </a:p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	Обучающие курсы на мастера по маникюру и педикюру (6 участников)</a:t>
            </a:r>
          </a:p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	Обучающая программа «Бизнес-старт» с модулями программы 5 точек роста» (156 слушателей)</a:t>
            </a:r>
          </a:p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	Обучающие курсы по системе менеджмента безопасности пищевой продукции на принципах ХАССП (10 предпринимателей)</a:t>
            </a:r>
          </a:p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	Обучающие курсы по маркировке товаров (9 предпринимателей)</a:t>
            </a:r>
          </a:p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	Акселерационная программа «Социальное предпринимательство» (20 предпринимателей)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19370" y="-1137057"/>
            <a:ext cx="3790733" cy="838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79" dirty="0">
                <a:solidFill>
                  <a:prstClr val="white"/>
                </a:solidFill>
              </a:rPr>
              <a:t>Иконки на каждый буллит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151515" y="1696292"/>
            <a:ext cx="586016" cy="560934"/>
            <a:chOff x="837097" y="1439863"/>
            <a:chExt cx="832866" cy="832866"/>
          </a:xfrm>
        </p:grpSpPr>
        <p:sp>
          <p:nvSpPr>
            <p:cNvPr id="23" name="Овал 22"/>
            <p:cNvSpPr/>
            <p:nvPr/>
          </p:nvSpPr>
          <p:spPr>
            <a:xfrm>
              <a:off x="837097" y="1439863"/>
              <a:ext cx="832866" cy="832866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2444" y="1561211"/>
              <a:ext cx="604097" cy="604434"/>
            </a:xfrm>
            <a:prstGeom prst="rect">
              <a:avLst/>
            </a:prstGeom>
          </p:spPr>
        </p:pic>
      </p:grpSp>
      <p:grpSp>
        <p:nvGrpSpPr>
          <p:cNvPr id="4" name="Группа 3"/>
          <p:cNvGrpSpPr/>
          <p:nvPr/>
        </p:nvGrpSpPr>
        <p:grpSpPr>
          <a:xfrm>
            <a:off x="191307" y="3810459"/>
            <a:ext cx="586016" cy="560934"/>
            <a:chOff x="837097" y="4487863"/>
            <a:chExt cx="832866" cy="832866"/>
          </a:xfrm>
        </p:grpSpPr>
        <p:sp>
          <p:nvSpPr>
            <p:cNvPr id="16" name="Овал 15"/>
            <p:cNvSpPr/>
            <p:nvPr/>
          </p:nvSpPr>
          <p:spPr>
            <a:xfrm>
              <a:off x="837097" y="4487863"/>
              <a:ext cx="832866" cy="832866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0542" y="4558867"/>
              <a:ext cx="566954" cy="637709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180693" y="2614124"/>
            <a:ext cx="586016" cy="560934"/>
            <a:chOff x="853640" y="2956826"/>
            <a:chExt cx="767585" cy="734731"/>
          </a:xfrm>
        </p:grpSpPr>
        <p:sp>
          <p:nvSpPr>
            <p:cNvPr id="30" name="Овал 29"/>
            <p:cNvSpPr/>
            <p:nvPr/>
          </p:nvSpPr>
          <p:spPr>
            <a:xfrm>
              <a:off x="853640" y="2956826"/>
              <a:ext cx="767585" cy="734731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6892" y="3052520"/>
              <a:ext cx="458599" cy="566936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693" y="5002309"/>
            <a:ext cx="602458" cy="60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63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/>
          <a:srcRect t="-77" r="218" b="-1"/>
          <a:stretch/>
        </p:blipFill>
        <p:spPr>
          <a:xfrm>
            <a:off x="9302065" y="6100324"/>
            <a:ext cx="2322296" cy="232851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29310" y="580224"/>
            <a:ext cx="8410705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Мастер-классы, тренинги в 2021 году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7097" y="362864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>
              <a:solidFill>
                <a:prstClr val="white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89923" y="2185105"/>
            <a:ext cx="9402617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	Мастер-класс	«Как стать успешным фотографом и видеографом?» (30 участников)</a:t>
            </a:r>
          </a:p>
          <a:p>
            <a:pPr fontAlgn="base">
              <a:lnSpc>
                <a:spcPts val="1920"/>
              </a:lnSpc>
              <a:spcBef>
                <a:spcPts val="1800"/>
              </a:spcBef>
            </a:pP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	Мастер-класс  «Начало дела в индустрии красоты» (16 участников)</a:t>
            </a:r>
          </a:p>
          <a:p>
            <a:pPr fontAlgn="base">
              <a:lnSpc>
                <a:spcPts val="1920"/>
              </a:lnSpc>
              <a:spcBef>
                <a:spcPts val="1800"/>
              </a:spcBef>
            </a:pP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	Тренинг «Продвижение товаров, услуг в социальных сетях» (20 участников)</a:t>
            </a:r>
          </a:p>
          <a:p>
            <a:pPr fontAlgn="base">
              <a:lnSpc>
                <a:spcPts val="1920"/>
              </a:lnSpc>
              <a:spcBef>
                <a:spcPts val="1800"/>
              </a:spcBef>
            </a:pP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	Вебинар «Маркетинг. Эффективные инструменты для продвижения бизнеса» (30 участников)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19370" y="-1137057"/>
            <a:ext cx="3790733" cy="838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79" dirty="0">
                <a:solidFill>
                  <a:prstClr val="white"/>
                </a:solidFill>
              </a:rPr>
              <a:t>Иконки на каждый буллит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151515" y="1696292"/>
            <a:ext cx="586016" cy="560934"/>
            <a:chOff x="837097" y="1439863"/>
            <a:chExt cx="832866" cy="832866"/>
          </a:xfrm>
        </p:grpSpPr>
        <p:sp>
          <p:nvSpPr>
            <p:cNvPr id="23" name="Овал 22"/>
            <p:cNvSpPr/>
            <p:nvPr/>
          </p:nvSpPr>
          <p:spPr>
            <a:xfrm>
              <a:off x="837097" y="1439863"/>
              <a:ext cx="832866" cy="832866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2444" y="1561211"/>
              <a:ext cx="604097" cy="604434"/>
            </a:xfrm>
            <a:prstGeom prst="rect">
              <a:avLst/>
            </a:prstGeom>
          </p:spPr>
        </p:pic>
      </p:grpSp>
      <p:grpSp>
        <p:nvGrpSpPr>
          <p:cNvPr id="4" name="Группа 3"/>
          <p:cNvGrpSpPr/>
          <p:nvPr/>
        </p:nvGrpSpPr>
        <p:grpSpPr>
          <a:xfrm>
            <a:off x="191307" y="3810459"/>
            <a:ext cx="586016" cy="560934"/>
            <a:chOff x="837097" y="4487863"/>
            <a:chExt cx="832866" cy="832866"/>
          </a:xfrm>
        </p:grpSpPr>
        <p:sp>
          <p:nvSpPr>
            <p:cNvPr id="16" name="Овал 15"/>
            <p:cNvSpPr/>
            <p:nvPr/>
          </p:nvSpPr>
          <p:spPr>
            <a:xfrm>
              <a:off x="837097" y="4487863"/>
              <a:ext cx="832866" cy="832866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0542" y="4558867"/>
              <a:ext cx="566954" cy="637709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180693" y="2614124"/>
            <a:ext cx="586016" cy="560934"/>
            <a:chOff x="853640" y="2956826"/>
            <a:chExt cx="767585" cy="734731"/>
          </a:xfrm>
        </p:grpSpPr>
        <p:sp>
          <p:nvSpPr>
            <p:cNvPr id="30" name="Овал 29"/>
            <p:cNvSpPr/>
            <p:nvPr/>
          </p:nvSpPr>
          <p:spPr>
            <a:xfrm>
              <a:off x="853640" y="2956826"/>
              <a:ext cx="767585" cy="734731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6892" y="3052520"/>
              <a:ext cx="458599" cy="566936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693" y="5002309"/>
            <a:ext cx="602458" cy="60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74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/>
          <a:srcRect t="-77" r="218" b="-1"/>
          <a:stretch/>
        </p:blipFill>
        <p:spPr>
          <a:xfrm>
            <a:off x="9302065" y="6100324"/>
            <a:ext cx="2322296" cy="232851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29310" y="580224"/>
            <a:ext cx="8410705" cy="722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Участие предпринимателей в выставках и ярмарках, бизнес-миссиях в 2021 году: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7097" y="362864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>
              <a:solidFill>
                <a:prstClr val="white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89923" y="1630461"/>
            <a:ext cx="9402617" cy="4157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	Международная выставка продуктов питания «World FOOD» г. Москва  (5 предпринимателей) </a:t>
            </a:r>
          </a:p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	Сибирская продовольственная неделя, выставка продуктов питания, напитков. г. Новосибирск (7 предпринимателей)</a:t>
            </a:r>
          </a:p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	Бизнес-миссия туроператоров Республики Алтай по городам России (г. Владивосток, г. Хабаровск, г. Южно-Сахалинск) (6 туроператоров)</a:t>
            </a:r>
          </a:p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	Фестиваль мастеров «Иван-да-Марья» в г. Екатеринбурге (4 мастера -участника)</a:t>
            </a:r>
          </a:p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	Международный Фестиваль "Руками женщины" в г. Москва (4 мастера -участника)</a:t>
            </a:r>
          </a:p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	Всероссийская Спасская ярмарка в г. Казань (5 участников)</a:t>
            </a:r>
          </a:p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	Выставка народных промыслов России «Ладья - 2020. Зимняя сказка» в Москве (6 участников)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19370" y="-1137057"/>
            <a:ext cx="3790733" cy="838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79" dirty="0">
                <a:solidFill>
                  <a:prstClr val="white"/>
                </a:solidFill>
              </a:rPr>
              <a:t>Иконки на каждый буллит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151515" y="1696292"/>
            <a:ext cx="586016" cy="560934"/>
            <a:chOff x="837097" y="1439863"/>
            <a:chExt cx="832866" cy="832866"/>
          </a:xfrm>
        </p:grpSpPr>
        <p:sp>
          <p:nvSpPr>
            <p:cNvPr id="23" name="Овал 22"/>
            <p:cNvSpPr/>
            <p:nvPr/>
          </p:nvSpPr>
          <p:spPr>
            <a:xfrm>
              <a:off x="837097" y="1439863"/>
              <a:ext cx="832866" cy="832866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2444" y="1561211"/>
              <a:ext cx="604097" cy="604434"/>
            </a:xfrm>
            <a:prstGeom prst="rect">
              <a:avLst/>
            </a:prstGeom>
          </p:spPr>
        </p:pic>
      </p:grpSp>
      <p:grpSp>
        <p:nvGrpSpPr>
          <p:cNvPr id="4" name="Группа 3"/>
          <p:cNvGrpSpPr/>
          <p:nvPr/>
        </p:nvGrpSpPr>
        <p:grpSpPr>
          <a:xfrm>
            <a:off x="191307" y="3810459"/>
            <a:ext cx="586016" cy="560934"/>
            <a:chOff x="837097" y="4487863"/>
            <a:chExt cx="832866" cy="832866"/>
          </a:xfrm>
        </p:grpSpPr>
        <p:sp>
          <p:nvSpPr>
            <p:cNvPr id="16" name="Овал 15"/>
            <p:cNvSpPr/>
            <p:nvPr/>
          </p:nvSpPr>
          <p:spPr>
            <a:xfrm>
              <a:off x="837097" y="4487863"/>
              <a:ext cx="832866" cy="832866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0542" y="4558867"/>
              <a:ext cx="566954" cy="637709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180693" y="2614124"/>
            <a:ext cx="586016" cy="560934"/>
            <a:chOff x="853640" y="2956826"/>
            <a:chExt cx="767585" cy="734731"/>
          </a:xfrm>
        </p:grpSpPr>
        <p:sp>
          <p:nvSpPr>
            <p:cNvPr id="30" name="Овал 29"/>
            <p:cNvSpPr/>
            <p:nvPr/>
          </p:nvSpPr>
          <p:spPr>
            <a:xfrm>
              <a:off x="853640" y="2956826"/>
              <a:ext cx="767585" cy="734731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6892" y="3052520"/>
              <a:ext cx="458599" cy="566936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693" y="5002309"/>
            <a:ext cx="602458" cy="60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2994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8337</TotalTime>
  <Words>1603</Words>
  <Application>Microsoft Office PowerPoint</Application>
  <PresentationFormat>Произвольный</PresentationFormat>
  <Paragraphs>235</Paragraphs>
  <Slides>22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Roboto</vt:lpstr>
      <vt:lpstr>Times New Roman</vt:lpstr>
      <vt:lpstr>Тема Office</vt:lpstr>
      <vt:lpstr>Презентация PowerPoint</vt:lpstr>
      <vt:lpstr>Презентация PowerPoint</vt:lpstr>
      <vt:lpstr>Центры «Мой бизнес» формируют сервисную модель оказания поддержки, объединяя целый ряд объектов инфраструктуры для малого и среднего бизнеса.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Участие мастеров и ремесленников в выставках и фестивалях.  </vt:lpstr>
      <vt:lpstr>Издан каталог народно-художественных промыслов Республики Алтай</vt:lpstr>
      <vt:lpstr>Издан каталог народно-художественных промыслов Республики Алтай</vt:lpstr>
      <vt:lpstr>Презентация PowerPoint</vt:lpstr>
      <vt:lpstr>Презентация PowerPoint</vt:lpstr>
      <vt:lpstr>Презентация PowerPoint</vt:lpstr>
      <vt:lpstr>Центр коллективного пользования оборудованием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Synergy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Горина Екатерина Леонидовна</dc:creator>
  <cp:lastModifiedBy>Центр развития туризма и предпринимательства РА ГБУ РА</cp:lastModifiedBy>
  <cp:revision>620</cp:revision>
  <cp:lastPrinted>2019-05-25T08:03:43Z</cp:lastPrinted>
  <dcterms:created xsi:type="dcterms:W3CDTF">2019-04-26T08:56:54Z</dcterms:created>
  <dcterms:modified xsi:type="dcterms:W3CDTF">2022-01-25T05:28:40Z</dcterms:modified>
</cp:coreProperties>
</file>